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9.jpg" ContentType="image/jpg"/>
  <Override PartName="/ppt/media/image11.jpg" ContentType="image/jpg"/>
  <Override PartName="/ppt/media/image13.jpg" ContentType="image/jpg"/>
  <Override PartName="/ppt/media/image14.jpg" ContentType="image/jpg"/>
  <Override PartName="/ppt/media/image19.jpg" ContentType="image/jpg"/>
  <Override PartName="/ppt/media/image22.jpg" ContentType="image/jpg"/>
  <Override PartName="/ppt/media/image34.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72" r:id="rId3"/>
    <p:sldId id="257" r:id="rId4"/>
    <p:sldId id="258" r:id="rId5"/>
    <p:sldId id="259" r:id="rId6"/>
    <p:sldId id="260" r:id="rId7"/>
    <p:sldId id="262" r:id="rId8"/>
    <p:sldId id="263" r:id="rId9"/>
    <p:sldId id="273" r:id="rId10"/>
    <p:sldId id="264" r:id="rId11"/>
    <p:sldId id="265" r:id="rId12"/>
    <p:sldId id="266" r:id="rId13"/>
    <p:sldId id="274" r:id="rId14"/>
    <p:sldId id="261" r:id="rId15"/>
    <p:sldId id="275"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wl technologies" initials="ht" lastIdx="1" clrIdx="0">
    <p:extLst>
      <p:ext uri="{19B8F6BF-5375-455C-9EA6-DF929625EA0E}">
        <p15:presenceInfo xmlns:p15="http://schemas.microsoft.com/office/powerpoint/2012/main" userId="87581ed5bfa5fae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5" d="100"/>
          <a:sy n="85" d="100"/>
        </p:scale>
        <p:origin x="774"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753B77-1852-4D1A-8C9E-06711DA838ED}" type="datetimeFigureOut">
              <a:rPr lang="en-US" smtClean="0"/>
              <a:t>9/4/2026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288F08-B254-4AD1-9EA8-49292ACD4A25}" type="slidenum">
              <a:rPr lang="en-US" smtClean="0"/>
              <a:t>‹#›</a:t>
            </a:fld>
            <a:endParaRPr lang="en-US"/>
          </a:p>
        </p:txBody>
      </p:sp>
    </p:spTree>
    <p:extLst>
      <p:ext uri="{BB962C8B-B14F-4D97-AF65-F5344CB8AC3E}">
        <p14:creationId xmlns:p14="http://schemas.microsoft.com/office/powerpoint/2010/main" val="3673637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139DF-732B-F5B2-505B-3088062DDF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910967-F70B-D4BD-D061-1C31616EB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316E94-EE1E-2BF0-984B-BFEBD6EE55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A2D18D-E2D0-272F-692D-4699F2E1F3BA}"/>
              </a:ext>
            </a:extLst>
          </p:cNvPr>
          <p:cNvSpPr>
            <a:spLocks noGrp="1"/>
          </p:cNvSpPr>
          <p:nvPr>
            <p:ph type="sldNum" sz="quarter" idx="5"/>
          </p:nvPr>
        </p:nvSpPr>
        <p:spPr/>
        <p:txBody>
          <a:bodyPr/>
          <a:lstStyle/>
          <a:p>
            <a:fld id="{B6288F08-B254-4AD1-9EA8-49292ACD4A25}" type="slidenum">
              <a:rPr lang="en-US" smtClean="0"/>
              <a:t>2</a:t>
            </a:fld>
            <a:endParaRPr lang="en-US"/>
          </a:p>
        </p:txBody>
      </p:sp>
    </p:spTree>
    <p:extLst>
      <p:ext uri="{BB962C8B-B14F-4D97-AF65-F5344CB8AC3E}">
        <p14:creationId xmlns:p14="http://schemas.microsoft.com/office/powerpoint/2010/main" val="933470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88F08-B254-4AD1-9EA8-49292ACD4A25}" type="slidenum">
              <a:rPr lang="en-US" smtClean="0"/>
              <a:t>3</a:t>
            </a:fld>
            <a:endParaRPr lang="en-US"/>
          </a:p>
        </p:txBody>
      </p:sp>
    </p:spTree>
    <p:extLst>
      <p:ext uri="{BB962C8B-B14F-4D97-AF65-F5344CB8AC3E}">
        <p14:creationId xmlns:p14="http://schemas.microsoft.com/office/powerpoint/2010/main" val="4063317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FCD52-6FD2-9932-9C78-10DD589A7C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509A02-3DA2-F6C3-CC88-FA73B8DBF6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66E7DE-AED8-0E59-36FA-723E1BE8F8CE}"/>
              </a:ext>
            </a:extLst>
          </p:cNvPr>
          <p:cNvSpPr>
            <a:spLocks noGrp="1"/>
          </p:cNvSpPr>
          <p:nvPr>
            <p:ph type="dt" sz="half" idx="10"/>
          </p:nvPr>
        </p:nvSpPr>
        <p:spPr/>
        <p:txBody>
          <a:bodyPr/>
          <a:lstStyle/>
          <a:p>
            <a:fld id="{2A53D64D-8261-4BA3-93B0-FB253DB9BAB9}" type="datetimeFigureOut">
              <a:rPr lang="en-US" smtClean="0"/>
              <a:t>9/4/2026</a:t>
            </a:fld>
            <a:endParaRPr lang="en-US"/>
          </a:p>
        </p:txBody>
      </p:sp>
      <p:sp>
        <p:nvSpPr>
          <p:cNvPr id="5" name="Footer Placeholder 4">
            <a:extLst>
              <a:ext uri="{FF2B5EF4-FFF2-40B4-BE49-F238E27FC236}">
                <a16:creationId xmlns:a16="http://schemas.microsoft.com/office/drawing/2014/main" id="{44812E64-98B7-DA82-3448-65C68C261D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417A0C-D63C-D7C0-D105-EC55FAF6D8F1}"/>
              </a:ext>
            </a:extLst>
          </p:cNvPr>
          <p:cNvSpPr>
            <a:spLocks noGrp="1"/>
          </p:cNvSpPr>
          <p:nvPr>
            <p:ph type="sldNum" sz="quarter" idx="12"/>
          </p:nvPr>
        </p:nvSpPr>
        <p:spPr/>
        <p:txBody>
          <a:bodyPr/>
          <a:lstStyle/>
          <a:p>
            <a:fld id="{C68FD788-62BB-47C2-A1B1-0BAD166B0108}" type="slidenum">
              <a:rPr lang="en-US" smtClean="0"/>
              <a:t>‹#›</a:t>
            </a:fld>
            <a:endParaRPr lang="en-US"/>
          </a:p>
        </p:txBody>
      </p:sp>
    </p:spTree>
    <p:extLst>
      <p:ext uri="{BB962C8B-B14F-4D97-AF65-F5344CB8AC3E}">
        <p14:creationId xmlns:p14="http://schemas.microsoft.com/office/powerpoint/2010/main" val="2371546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55058-B6D2-EFE6-A682-72D2525B74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6C89AB-E658-7D8A-9F75-603EDD6958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E86410-4569-F18B-5510-9F0E9B4E8548}"/>
              </a:ext>
            </a:extLst>
          </p:cNvPr>
          <p:cNvSpPr>
            <a:spLocks noGrp="1"/>
          </p:cNvSpPr>
          <p:nvPr>
            <p:ph type="dt" sz="half" idx="10"/>
          </p:nvPr>
        </p:nvSpPr>
        <p:spPr/>
        <p:txBody>
          <a:bodyPr/>
          <a:lstStyle/>
          <a:p>
            <a:fld id="{2A53D64D-8261-4BA3-93B0-FB253DB9BAB9}" type="datetimeFigureOut">
              <a:rPr lang="en-US" smtClean="0"/>
              <a:t>9/4/2026</a:t>
            </a:fld>
            <a:endParaRPr lang="en-US"/>
          </a:p>
        </p:txBody>
      </p:sp>
      <p:sp>
        <p:nvSpPr>
          <p:cNvPr id="5" name="Footer Placeholder 4">
            <a:extLst>
              <a:ext uri="{FF2B5EF4-FFF2-40B4-BE49-F238E27FC236}">
                <a16:creationId xmlns:a16="http://schemas.microsoft.com/office/drawing/2014/main" id="{04112EAA-A518-DBA0-D270-6B46A2AC24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DD49C0-5617-6560-D26F-E454D39EB101}"/>
              </a:ext>
            </a:extLst>
          </p:cNvPr>
          <p:cNvSpPr>
            <a:spLocks noGrp="1"/>
          </p:cNvSpPr>
          <p:nvPr>
            <p:ph type="sldNum" sz="quarter" idx="12"/>
          </p:nvPr>
        </p:nvSpPr>
        <p:spPr/>
        <p:txBody>
          <a:bodyPr/>
          <a:lstStyle/>
          <a:p>
            <a:fld id="{C68FD788-62BB-47C2-A1B1-0BAD166B0108}" type="slidenum">
              <a:rPr lang="en-US" smtClean="0"/>
              <a:t>‹#›</a:t>
            </a:fld>
            <a:endParaRPr lang="en-US"/>
          </a:p>
        </p:txBody>
      </p:sp>
    </p:spTree>
    <p:extLst>
      <p:ext uri="{BB962C8B-B14F-4D97-AF65-F5344CB8AC3E}">
        <p14:creationId xmlns:p14="http://schemas.microsoft.com/office/powerpoint/2010/main" val="538150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42957-C196-ED8A-8251-C098F5DF4F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1AE7F2-5D71-FC7E-F50B-9858A053CAF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9B5649-13D3-1283-D0D8-55C8D9EB8602}"/>
              </a:ext>
            </a:extLst>
          </p:cNvPr>
          <p:cNvSpPr>
            <a:spLocks noGrp="1"/>
          </p:cNvSpPr>
          <p:nvPr>
            <p:ph type="dt" sz="half" idx="10"/>
          </p:nvPr>
        </p:nvSpPr>
        <p:spPr/>
        <p:txBody>
          <a:bodyPr/>
          <a:lstStyle/>
          <a:p>
            <a:fld id="{2A53D64D-8261-4BA3-93B0-FB253DB9BAB9}" type="datetimeFigureOut">
              <a:rPr lang="en-US" smtClean="0"/>
              <a:t>9/4/2026</a:t>
            </a:fld>
            <a:endParaRPr lang="en-US"/>
          </a:p>
        </p:txBody>
      </p:sp>
      <p:sp>
        <p:nvSpPr>
          <p:cNvPr id="5" name="Footer Placeholder 4">
            <a:extLst>
              <a:ext uri="{FF2B5EF4-FFF2-40B4-BE49-F238E27FC236}">
                <a16:creationId xmlns:a16="http://schemas.microsoft.com/office/drawing/2014/main" id="{4FA54390-E572-7F77-C4BE-2F3B7BE5E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E09793-117E-3AE9-C381-3F9D88A0BE4C}"/>
              </a:ext>
            </a:extLst>
          </p:cNvPr>
          <p:cNvSpPr>
            <a:spLocks noGrp="1"/>
          </p:cNvSpPr>
          <p:nvPr>
            <p:ph type="sldNum" sz="quarter" idx="12"/>
          </p:nvPr>
        </p:nvSpPr>
        <p:spPr/>
        <p:txBody>
          <a:bodyPr/>
          <a:lstStyle/>
          <a:p>
            <a:fld id="{C68FD788-62BB-47C2-A1B1-0BAD166B0108}" type="slidenum">
              <a:rPr lang="en-US" smtClean="0"/>
              <a:t>‹#›</a:t>
            </a:fld>
            <a:endParaRPr lang="en-US"/>
          </a:p>
        </p:txBody>
      </p:sp>
    </p:spTree>
    <p:extLst>
      <p:ext uri="{BB962C8B-B14F-4D97-AF65-F5344CB8AC3E}">
        <p14:creationId xmlns:p14="http://schemas.microsoft.com/office/powerpoint/2010/main" val="1910442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CFB6C-DD3E-37B4-23EE-264FE0F39D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827B2F-D141-1639-73A1-40353A4FE4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C488527-68A7-F3F9-6743-7982E23F81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AC5040-30FA-ED4B-DB80-D3975611CEB0}"/>
              </a:ext>
            </a:extLst>
          </p:cNvPr>
          <p:cNvSpPr>
            <a:spLocks noGrp="1"/>
          </p:cNvSpPr>
          <p:nvPr>
            <p:ph type="dt" sz="half" idx="10"/>
          </p:nvPr>
        </p:nvSpPr>
        <p:spPr/>
        <p:txBody>
          <a:bodyPr/>
          <a:lstStyle/>
          <a:p>
            <a:fld id="{2A53D64D-8261-4BA3-93B0-FB253DB9BAB9}" type="datetimeFigureOut">
              <a:rPr lang="en-US" smtClean="0"/>
              <a:t>9/4/2026</a:t>
            </a:fld>
            <a:endParaRPr lang="en-US"/>
          </a:p>
        </p:txBody>
      </p:sp>
      <p:sp>
        <p:nvSpPr>
          <p:cNvPr id="6" name="Footer Placeholder 5">
            <a:extLst>
              <a:ext uri="{FF2B5EF4-FFF2-40B4-BE49-F238E27FC236}">
                <a16:creationId xmlns:a16="http://schemas.microsoft.com/office/drawing/2014/main" id="{9C71C536-2765-401D-089B-3AF66253E6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84D06A-8278-19AE-01B4-53B918F4F5FF}"/>
              </a:ext>
            </a:extLst>
          </p:cNvPr>
          <p:cNvSpPr>
            <a:spLocks noGrp="1"/>
          </p:cNvSpPr>
          <p:nvPr>
            <p:ph type="sldNum" sz="quarter" idx="12"/>
          </p:nvPr>
        </p:nvSpPr>
        <p:spPr/>
        <p:txBody>
          <a:bodyPr/>
          <a:lstStyle/>
          <a:p>
            <a:fld id="{C68FD788-62BB-47C2-A1B1-0BAD166B0108}" type="slidenum">
              <a:rPr lang="en-US" smtClean="0"/>
              <a:t>‹#›</a:t>
            </a:fld>
            <a:endParaRPr lang="en-US"/>
          </a:p>
        </p:txBody>
      </p:sp>
    </p:spTree>
    <p:extLst>
      <p:ext uri="{BB962C8B-B14F-4D97-AF65-F5344CB8AC3E}">
        <p14:creationId xmlns:p14="http://schemas.microsoft.com/office/powerpoint/2010/main" val="392495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7D81B-2949-035A-4AE1-32DB1A38CC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CC320A-B5DA-858F-92FA-81693A9919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8331AC-2C9E-3F2F-297B-0F5C8A0850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86C54E-C2F5-A2C5-0547-9887A72FFA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E3B65C-8F10-65A7-744C-19BB6159E3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675FAC3-CC8D-BBB4-940E-2004686487FA}"/>
              </a:ext>
            </a:extLst>
          </p:cNvPr>
          <p:cNvSpPr>
            <a:spLocks noGrp="1"/>
          </p:cNvSpPr>
          <p:nvPr>
            <p:ph type="dt" sz="half" idx="10"/>
          </p:nvPr>
        </p:nvSpPr>
        <p:spPr/>
        <p:txBody>
          <a:bodyPr/>
          <a:lstStyle/>
          <a:p>
            <a:fld id="{2A53D64D-8261-4BA3-93B0-FB253DB9BAB9}" type="datetimeFigureOut">
              <a:rPr lang="en-US" smtClean="0"/>
              <a:t>9/4/2026</a:t>
            </a:fld>
            <a:endParaRPr lang="en-US"/>
          </a:p>
        </p:txBody>
      </p:sp>
      <p:sp>
        <p:nvSpPr>
          <p:cNvPr id="8" name="Footer Placeholder 7">
            <a:extLst>
              <a:ext uri="{FF2B5EF4-FFF2-40B4-BE49-F238E27FC236}">
                <a16:creationId xmlns:a16="http://schemas.microsoft.com/office/drawing/2014/main" id="{DAD11C22-FC5C-7917-875C-48DD02887BE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B61C0E-DCDC-1AB1-10FC-A607261CBC1C}"/>
              </a:ext>
            </a:extLst>
          </p:cNvPr>
          <p:cNvSpPr>
            <a:spLocks noGrp="1"/>
          </p:cNvSpPr>
          <p:nvPr>
            <p:ph type="sldNum" sz="quarter" idx="12"/>
          </p:nvPr>
        </p:nvSpPr>
        <p:spPr/>
        <p:txBody>
          <a:bodyPr/>
          <a:lstStyle/>
          <a:p>
            <a:fld id="{C68FD788-62BB-47C2-A1B1-0BAD166B0108}" type="slidenum">
              <a:rPr lang="en-US" smtClean="0"/>
              <a:t>‹#›</a:t>
            </a:fld>
            <a:endParaRPr lang="en-US"/>
          </a:p>
        </p:txBody>
      </p:sp>
    </p:spTree>
    <p:extLst>
      <p:ext uri="{BB962C8B-B14F-4D97-AF65-F5344CB8AC3E}">
        <p14:creationId xmlns:p14="http://schemas.microsoft.com/office/powerpoint/2010/main" val="2953551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5EFCF-AFFC-BDDD-94DB-C0C521C1C97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AA51E88-0807-5919-971D-B7CD9F4E46E8}"/>
              </a:ext>
            </a:extLst>
          </p:cNvPr>
          <p:cNvSpPr>
            <a:spLocks noGrp="1"/>
          </p:cNvSpPr>
          <p:nvPr>
            <p:ph type="dt" sz="half" idx="10"/>
          </p:nvPr>
        </p:nvSpPr>
        <p:spPr/>
        <p:txBody>
          <a:bodyPr/>
          <a:lstStyle/>
          <a:p>
            <a:fld id="{2A53D64D-8261-4BA3-93B0-FB253DB9BAB9}" type="datetimeFigureOut">
              <a:rPr lang="en-US" smtClean="0"/>
              <a:t>9/4/2026</a:t>
            </a:fld>
            <a:endParaRPr lang="en-US"/>
          </a:p>
        </p:txBody>
      </p:sp>
      <p:sp>
        <p:nvSpPr>
          <p:cNvPr id="4" name="Footer Placeholder 3">
            <a:extLst>
              <a:ext uri="{FF2B5EF4-FFF2-40B4-BE49-F238E27FC236}">
                <a16:creationId xmlns:a16="http://schemas.microsoft.com/office/drawing/2014/main" id="{DD1B065F-B7AA-A948-929D-D0FAB29C0C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FD7287-E6CC-52CA-001B-8383DC51EB3A}"/>
              </a:ext>
            </a:extLst>
          </p:cNvPr>
          <p:cNvSpPr>
            <a:spLocks noGrp="1"/>
          </p:cNvSpPr>
          <p:nvPr>
            <p:ph type="sldNum" sz="quarter" idx="12"/>
          </p:nvPr>
        </p:nvSpPr>
        <p:spPr/>
        <p:txBody>
          <a:bodyPr/>
          <a:lstStyle/>
          <a:p>
            <a:fld id="{C68FD788-62BB-47C2-A1B1-0BAD166B0108}" type="slidenum">
              <a:rPr lang="en-US" smtClean="0"/>
              <a:t>‹#›</a:t>
            </a:fld>
            <a:endParaRPr lang="en-US"/>
          </a:p>
        </p:txBody>
      </p:sp>
    </p:spTree>
    <p:extLst>
      <p:ext uri="{BB962C8B-B14F-4D97-AF65-F5344CB8AC3E}">
        <p14:creationId xmlns:p14="http://schemas.microsoft.com/office/powerpoint/2010/main" val="4047122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B3C509-B77E-EAE7-89FD-E6F54541CB3D}"/>
              </a:ext>
            </a:extLst>
          </p:cNvPr>
          <p:cNvSpPr>
            <a:spLocks noGrp="1"/>
          </p:cNvSpPr>
          <p:nvPr>
            <p:ph type="dt" sz="half" idx="10"/>
          </p:nvPr>
        </p:nvSpPr>
        <p:spPr/>
        <p:txBody>
          <a:bodyPr/>
          <a:lstStyle/>
          <a:p>
            <a:fld id="{2A53D64D-8261-4BA3-93B0-FB253DB9BAB9}" type="datetimeFigureOut">
              <a:rPr lang="en-US" smtClean="0"/>
              <a:t>9/4/2026</a:t>
            </a:fld>
            <a:endParaRPr lang="en-US"/>
          </a:p>
        </p:txBody>
      </p:sp>
      <p:sp>
        <p:nvSpPr>
          <p:cNvPr id="3" name="Footer Placeholder 2">
            <a:extLst>
              <a:ext uri="{FF2B5EF4-FFF2-40B4-BE49-F238E27FC236}">
                <a16:creationId xmlns:a16="http://schemas.microsoft.com/office/drawing/2014/main" id="{C1B1CB77-2951-F3CC-8413-7949974468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500087-E661-341E-4D27-95CF76AAD10E}"/>
              </a:ext>
            </a:extLst>
          </p:cNvPr>
          <p:cNvSpPr>
            <a:spLocks noGrp="1"/>
          </p:cNvSpPr>
          <p:nvPr>
            <p:ph type="sldNum" sz="quarter" idx="12"/>
          </p:nvPr>
        </p:nvSpPr>
        <p:spPr/>
        <p:txBody>
          <a:bodyPr/>
          <a:lstStyle/>
          <a:p>
            <a:fld id="{C68FD788-62BB-47C2-A1B1-0BAD166B0108}" type="slidenum">
              <a:rPr lang="en-US" smtClean="0"/>
              <a:t>‹#›</a:t>
            </a:fld>
            <a:endParaRPr lang="en-US"/>
          </a:p>
        </p:txBody>
      </p:sp>
    </p:spTree>
    <p:extLst>
      <p:ext uri="{BB962C8B-B14F-4D97-AF65-F5344CB8AC3E}">
        <p14:creationId xmlns:p14="http://schemas.microsoft.com/office/powerpoint/2010/main" val="2952324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2EC45-6922-8042-DA7D-1BFEA830A6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F86861-7A37-B2DA-7757-AC43D00873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089FD1F-4891-6793-8DCC-28E06FA9FF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E120DD-28D3-40DD-FE7F-1FC9E5320808}"/>
              </a:ext>
            </a:extLst>
          </p:cNvPr>
          <p:cNvSpPr>
            <a:spLocks noGrp="1"/>
          </p:cNvSpPr>
          <p:nvPr>
            <p:ph type="dt" sz="half" idx="10"/>
          </p:nvPr>
        </p:nvSpPr>
        <p:spPr/>
        <p:txBody>
          <a:bodyPr/>
          <a:lstStyle/>
          <a:p>
            <a:fld id="{2A53D64D-8261-4BA3-93B0-FB253DB9BAB9}" type="datetimeFigureOut">
              <a:rPr lang="en-US" smtClean="0"/>
              <a:t>9/4/2026</a:t>
            </a:fld>
            <a:endParaRPr lang="en-US"/>
          </a:p>
        </p:txBody>
      </p:sp>
      <p:sp>
        <p:nvSpPr>
          <p:cNvPr id="6" name="Footer Placeholder 5">
            <a:extLst>
              <a:ext uri="{FF2B5EF4-FFF2-40B4-BE49-F238E27FC236}">
                <a16:creationId xmlns:a16="http://schemas.microsoft.com/office/drawing/2014/main" id="{FD73DE79-F9FF-7FB2-770D-7128A5E61C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5BF7E0-E251-8F65-676E-64F81253A0EB}"/>
              </a:ext>
            </a:extLst>
          </p:cNvPr>
          <p:cNvSpPr>
            <a:spLocks noGrp="1"/>
          </p:cNvSpPr>
          <p:nvPr>
            <p:ph type="sldNum" sz="quarter" idx="12"/>
          </p:nvPr>
        </p:nvSpPr>
        <p:spPr/>
        <p:txBody>
          <a:bodyPr/>
          <a:lstStyle/>
          <a:p>
            <a:fld id="{C68FD788-62BB-47C2-A1B1-0BAD166B0108}" type="slidenum">
              <a:rPr lang="en-US" smtClean="0"/>
              <a:t>‹#›</a:t>
            </a:fld>
            <a:endParaRPr lang="en-US"/>
          </a:p>
        </p:txBody>
      </p:sp>
    </p:spTree>
    <p:extLst>
      <p:ext uri="{BB962C8B-B14F-4D97-AF65-F5344CB8AC3E}">
        <p14:creationId xmlns:p14="http://schemas.microsoft.com/office/powerpoint/2010/main" val="3497187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D093A-B2ED-6111-D0A0-7747CBD6A1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651855-5BBA-4730-332C-091E7FFE09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F13118-8957-0580-99DF-AB96615D44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E9524A-C0CA-47FD-8444-B8AF526FB557}"/>
              </a:ext>
            </a:extLst>
          </p:cNvPr>
          <p:cNvSpPr>
            <a:spLocks noGrp="1"/>
          </p:cNvSpPr>
          <p:nvPr>
            <p:ph type="dt" sz="half" idx="10"/>
          </p:nvPr>
        </p:nvSpPr>
        <p:spPr/>
        <p:txBody>
          <a:bodyPr/>
          <a:lstStyle/>
          <a:p>
            <a:fld id="{2A53D64D-8261-4BA3-93B0-FB253DB9BAB9}" type="datetimeFigureOut">
              <a:rPr lang="en-US" smtClean="0"/>
              <a:t>9/4/2026</a:t>
            </a:fld>
            <a:endParaRPr lang="en-US"/>
          </a:p>
        </p:txBody>
      </p:sp>
      <p:sp>
        <p:nvSpPr>
          <p:cNvPr id="6" name="Footer Placeholder 5">
            <a:extLst>
              <a:ext uri="{FF2B5EF4-FFF2-40B4-BE49-F238E27FC236}">
                <a16:creationId xmlns:a16="http://schemas.microsoft.com/office/drawing/2014/main" id="{0E0CC656-77D7-A936-45EE-2DAB8BA708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487C25-2D01-9F61-EFC8-18ABA652C005}"/>
              </a:ext>
            </a:extLst>
          </p:cNvPr>
          <p:cNvSpPr>
            <a:spLocks noGrp="1"/>
          </p:cNvSpPr>
          <p:nvPr>
            <p:ph type="sldNum" sz="quarter" idx="12"/>
          </p:nvPr>
        </p:nvSpPr>
        <p:spPr/>
        <p:txBody>
          <a:bodyPr/>
          <a:lstStyle/>
          <a:p>
            <a:fld id="{C68FD788-62BB-47C2-A1B1-0BAD166B0108}" type="slidenum">
              <a:rPr lang="en-US" smtClean="0"/>
              <a:t>‹#›</a:t>
            </a:fld>
            <a:endParaRPr lang="en-US"/>
          </a:p>
        </p:txBody>
      </p:sp>
    </p:spTree>
    <p:extLst>
      <p:ext uri="{BB962C8B-B14F-4D97-AF65-F5344CB8AC3E}">
        <p14:creationId xmlns:p14="http://schemas.microsoft.com/office/powerpoint/2010/main" val="4209183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44C0B-5A2F-FC47-0A2A-0FD452225F4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B806FC-75CB-99F3-911F-E8181ED6DD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0E21AE-4277-9B24-6CFB-D1094B28CAC2}"/>
              </a:ext>
            </a:extLst>
          </p:cNvPr>
          <p:cNvSpPr>
            <a:spLocks noGrp="1"/>
          </p:cNvSpPr>
          <p:nvPr>
            <p:ph type="dt" sz="half" idx="10"/>
          </p:nvPr>
        </p:nvSpPr>
        <p:spPr/>
        <p:txBody>
          <a:bodyPr/>
          <a:lstStyle/>
          <a:p>
            <a:fld id="{2A53D64D-8261-4BA3-93B0-FB253DB9BAB9}" type="datetimeFigureOut">
              <a:rPr lang="en-US" smtClean="0"/>
              <a:t>9/4/2026</a:t>
            </a:fld>
            <a:endParaRPr lang="en-US"/>
          </a:p>
        </p:txBody>
      </p:sp>
      <p:sp>
        <p:nvSpPr>
          <p:cNvPr id="5" name="Footer Placeholder 4">
            <a:extLst>
              <a:ext uri="{FF2B5EF4-FFF2-40B4-BE49-F238E27FC236}">
                <a16:creationId xmlns:a16="http://schemas.microsoft.com/office/drawing/2014/main" id="{50512014-28C3-7B53-A6BA-538CDD4708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982CD5-7ECB-C993-DABF-AA7704DC98D9}"/>
              </a:ext>
            </a:extLst>
          </p:cNvPr>
          <p:cNvSpPr>
            <a:spLocks noGrp="1"/>
          </p:cNvSpPr>
          <p:nvPr>
            <p:ph type="sldNum" sz="quarter" idx="12"/>
          </p:nvPr>
        </p:nvSpPr>
        <p:spPr/>
        <p:txBody>
          <a:bodyPr/>
          <a:lstStyle/>
          <a:p>
            <a:fld id="{C68FD788-62BB-47C2-A1B1-0BAD166B0108}" type="slidenum">
              <a:rPr lang="en-US" smtClean="0"/>
              <a:t>‹#›</a:t>
            </a:fld>
            <a:endParaRPr lang="en-US"/>
          </a:p>
        </p:txBody>
      </p:sp>
    </p:spTree>
    <p:extLst>
      <p:ext uri="{BB962C8B-B14F-4D97-AF65-F5344CB8AC3E}">
        <p14:creationId xmlns:p14="http://schemas.microsoft.com/office/powerpoint/2010/main" val="1090743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E87672C-ADC2-6E31-91FD-9B72B3D3B69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6BD681-D4E5-E4A0-23FC-070FE05A071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937CA2-A692-B9A9-20D1-8A18D195F7C8}"/>
              </a:ext>
            </a:extLst>
          </p:cNvPr>
          <p:cNvSpPr>
            <a:spLocks noGrp="1"/>
          </p:cNvSpPr>
          <p:nvPr>
            <p:ph type="dt" sz="half" idx="10"/>
          </p:nvPr>
        </p:nvSpPr>
        <p:spPr/>
        <p:txBody>
          <a:bodyPr/>
          <a:lstStyle/>
          <a:p>
            <a:fld id="{2A53D64D-8261-4BA3-93B0-FB253DB9BAB9}" type="datetimeFigureOut">
              <a:rPr lang="en-US" smtClean="0"/>
              <a:t>9/4/2026</a:t>
            </a:fld>
            <a:endParaRPr lang="en-US"/>
          </a:p>
        </p:txBody>
      </p:sp>
      <p:sp>
        <p:nvSpPr>
          <p:cNvPr id="5" name="Footer Placeholder 4">
            <a:extLst>
              <a:ext uri="{FF2B5EF4-FFF2-40B4-BE49-F238E27FC236}">
                <a16:creationId xmlns:a16="http://schemas.microsoft.com/office/drawing/2014/main" id="{21D19D1D-66CA-103B-764C-0A7C2E8908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B707EB-0301-1B03-10B1-F8ACAF93885F}"/>
              </a:ext>
            </a:extLst>
          </p:cNvPr>
          <p:cNvSpPr>
            <a:spLocks noGrp="1"/>
          </p:cNvSpPr>
          <p:nvPr>
            <p:ph type="sldNum" sz="quarter" idx="12"/>
          </p:nvPr>
        </p:nvSpPr>
        <p:spPr/>
        <p:txBody>
          <a:bodyPr/>
          <a:lstStyle/>
          <a:p>
            <a:fld id="{C68FD788-62BB-47C2-A1B1-0BAD166B0108}" type="slidenum">
              <a:rPr lang="en-US" smtClean="0"/>
              <a:t>‹#›</a:t>
            </a:fld>
            <a:endParaRPr lang="en-US"/>
          </a:p>
        </p:txBody>
      </p:sp>
    </p:spTree>
    <p:extLst>
      <p:ext uri="{BB962C8B-B14F-4D97-AF65-F5344CB8AC3E}">
        <p14:creationId xmlns:p14="http://schemas.microsoft.com/office/powerpoint/2010/main" val="608335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0000"/>
          </a:solidFill>
        </p:spPr>
        <p:txBody>
          <a:bodyPr wrap="square" lIns="0" tIns="0" rIns="0" bIns="0" rtlCol="0"/>
          <a:lstStyle/>
          <a:p>
            <a:endParaRPr sz="1800"/>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08932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935E1B-D7A4-91F2-EA2C-2F2AEEDC2D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415A38-EDEA-C357-A8C7-8D9F67ECDC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C84CC4-AF4E-3012-C119-159E53B596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A53D64D-8261-4BA3-93B0-FB253DB9BAB9}" type="datetimeFigureOut">
              <a:rPr lang="en-US" smtClean="0"/>
              <a:t>9/4/2026</a:t>
            </a:fld>
            <a:endParaRPr lang="en-US"/>
          </a:p>
        </p:txBody>
      </p:sp>
      <p:sp>
        <p:nvSpPr>
          <p:cNvPr id="5" name="Footer Placeholder 4">
            <a:extLst>
              <a:ext uri="{FF2B5EF4-FFF2-40B4-BE49-F238E27FC236}">
                <a16:creationId xmlns:a16="http://schemas.microsoft.com/office/drawing/2014/main" id="{9E7CFFF6-F197-7CD7-9E96-C40A7379C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0AF7221-76D1-4493-188D-078CB3A804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68FD788-62BB-47C2-A1B1-0BAD166B0108}" type="slidenum">
              <a:rPr lang="en-US" smtClean="0"/>
              <a:t>‹#›</a:t>
            </a:fld>
            <a:endParaRPr lang="en-US"/>
          </a:p>
        </p:txBody>
      </p:sp>
    </p:spTree>
    <p:extLst>
      <p:ext uri="{BB962C8B-B14F-4D97-AF65-F5344CB8AC3E}">
        <p14:creationId xmlns:p14="http://schemas.microsoft.com/office/powerpoint/2010/main" val="33564413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jpg"/><Relationship Id="rId2" Type="http://schemas.openxmlformats.org/officeDocument/2006/relationships/image" Target="../media/image9.jp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jp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jp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jpg"/><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png"/><Relationship Id="rId1" Type="http://schemas.openxmlformats.org/officeDocument/2006/relationships/slideLayout" Target="../slideLayouts/slideLayout12.xml"/><Relationship Id="rId5" Type="http://schemas.openxmlformats.org/officeDocument/2006/relationships/hyperlink" Target="http://www.hawltechnologies.com/" TargetMode="External"/><Relationship Id="rId4" Type="http://schemas.openxmlformats.org/officeDocument/2006/relationships/hyperlink" Target="mailto:info@hawltechnolog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768A5B-23E6-6FE9-CA6A-4E8E06B147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C2C51D6C-1D50-8C72-74B5-B59D24380F0E}"/>
              </a:ext>
            </a:extLst>
          </p:cNvPr>
          <p:cNvSpPr txBox="1"/>
          <p:nvPr/>
        </p:nvSpPr>
        <p:spPr>
          <a:xfrm>
            <a:off x="195942" y="5355771"/>
            <a:ext cx="3429001" cy="584775"/>
          </a:xfrm>
          <a:prstGeom prst="rect">
            <a:avLst/>
          </a:prstGeom>
          <a:noFill/>
        </p:spPr>
        <p:txBody>
          <a:bodyPr wrap="square" rtlCol="0">
            <a:spAutoFit/>
          </a:bodyPr>
          <a:lstStyle/>
          <a:p>
            <a:r>
              <a:rPr lang="en-US" sz="3200" b="1" dirty="0">
                <a:latin typeface="Times New Roman" panose="02020603050405020304" pitchFamily="18" charset="0"/>
                <a:cs typeface="Times New Roman" panose="02020603050405020304" pitchFamily="18" charset="0"/>
              </a:rPr>
              <a:t>COMPANY</a:t>
            </a:r>
          </a:p>
        </p:txBody>
      </p:sp>
      <p:sp>
        <p:nvSpPr>
          <p:cNvPr id="10" name="TextBox 9">
            <a:extLst>
              <a:ext uri="{FF2B5EF4-FFF2-40B4-BE49-F238E27FC236}">
                <a16:creationId xmlns:a16="http://schemas.microsoft.com/office/drawing/2014/main" id="{D429F368-C7BB-847A-E9C5-5BD49D8BAC8A}"/>
              </a:ext>
            </a:extLst>
          </p:cNvPr>
          <p:cNvSpPr txBox="1"/>
          <p:nvPr/>
        </p:nvSpPr>
        <p:spPr>
          <a:xfrm>
            <a:off x="206828" y="5648158"/>
            <a:ext cx="2920992" cy="830997"/>
          </a:xfrm>
          <a:prstGeom prst="rect">
            <a:avLst/>
          </a:prstGeom>
          <a:noFill/>
        </p:spPr>
        <p:txBody>
          <a:bodyPr wrap="none" rtlCol="0">
            <a:spAutoFit/>
          </a:bodyPr>
          <a:lstStyle/>
          <a:p>
            <a:r>
              <a:rPr lang="en-US" sz="4800" b="1" dirty="0">
                <a:solidFill>
                  <a:schemeClr val="accent4">
                    <a:lumMod val="75000"/>
                  </a:schemeClr>
                </a:solidFill>
                <a:latin typeface="Times New Roman" panose="02020603050405020304" pitchFamily="18" charset="0"/>
                <a:cs typeface="Times New Roman" panose="02020603050405020304" pitchFamily="18" charset="0"/>
              </a:rPr>
              <a:t>PROFILE</a:t>
            </a:r>
          </a:p>
        </p:txBody>
      </p:sp>
      <p:sp>
        <p:nvSpPr>
          <p:cNvPr id="14" name="TextBox 13">
            <a:extLst>
              <a:ext uri="{FF2B5EF4-FFF2-40B4-BE49-F238E27FC236}">
                <a16:creationId xmlns:a16="http://schemas.microsoft.com/office/drawing/2014/main" id="{8F2C0E9E-A347-141A-6716-477F8C5875D5}"/>
              </a:ext>
            </a:extLst>
          </p:cNvPr>
          <p:cNvSpPr txBox="1"/>
          <p:nvPr/>
        </p:nvSpPr>
        <p:spPr>
          <a:xfrm>
            <a:off x="5497286" y="5124939"/>
            <a:ext cx="2862943" cy="707886"/>
          </a:xfrm>
          <a:prstGeom prst="rect">
            <a:avLst/>
          </a:prstGeom>
          <a:noFill/>
        </p:spPr>
        <p:txBody>
          <a:bodyPr wrap="square" rtlCol="0">
            <a:spAutoFit/>
          </a:bodyPr>
          <a:lstStyle/>
          <a:p>
            <a:r>
              <a:rPr lang="en-US" sz="4000" b="1" dirty="0">
                <a:solidFill>
                  <a:schemeClr val="bg1"/>
                </a:solidFill>
              </a:rPr>
              <a:t>2</a:t>
            </a:r>
            <a:r>
              <a:rPr lang="en-US" sz="4000" b="1" dirty="0">
                <a:solidFill>
                  <a:schemeClr val="accent4">
                    <a:lumMod val="75000"/>
                  </a:schemeClr>
                </a:solidFill>
              </a:rPr>
              <a:t>0</a:t>
            </a:r>
            <a:r>
              <a:rPr lang="en-US" sz="4000" b="1" dirty="0">
                <a:solidFill>
                  <a:schemeClr val="bg1"/>
                </a:solidFill>
              </a:rPr>
              <a:t>2</a:t>
            </a:r>
            <a:r>
              <a:rPr lang="en-US" sz="4000" b="1" dirty="0">
                <a:solidFill>
                  <a:schemeClr val="accent4">
                    <a:lumMod val="75000"/>
                  </a:schemeClr>
                </a:solidFill>
              </a:rPr>
              <a:t>6</a:t>
            </a:r>
            <a:endParaRPr lang="en-US" sz="4000" b="1" dirty="0">
              <a:solidFill>
                <a:schemeClr val="bg1"/>
              </a:solidFill>
            </a:endParaRPr>
          </a:p>
        </p:txBody>
      </p:sp>
      <p:sp>
        <p:nvSpPr>
          <p:cNvPr id="16" name="TextBox 15">
            <a:extLst>
              <a:ext uri="{FF2B5EF4-FFF2-40B4-BE49-F238E27FC236}">
                <a16:creationId xmlns:a16="http://schemas.microsoft.com/office/drawing/2014/main" id="{0960394B-0DF8-D5BF-1E22-969D08229765}"/>
              </a:ext>
            </a:extLst>
          </p:cNvPr>
          <p:cNvSpPr txBox="1"/>
          <p:nvPr/>
        </p:nvSpPr>
        <p:spPr>
          <a:xfrm>
            <a:off x="5497286" y="5755880"/>
            <a:ext cx="6804144" cy="369332"/>
          </a:xfrm>
          <a:prstGeom prst="rect">
            <a:avLst/>
          </a:prstGeom>
          <a:noFill/>
        </p:spPr>
        <p:txBody>
          <a:bodyPr wrap="square">
            <a:spAutoFit/>
          </a:bodyPr>
          <a:lstStyle/>
          <a:p>
            <a:pPr algn="l"/>
            <a:r>
              <a:rPr lang="en-US" sz="1600" b="1" dirty="0">
                <a:solidFill>
                  <a:schemeClr val="accent4">
                    <a:lumMod val="75000"/>
                  </a:schemeClr>
                </a:solidFill>
                <a:latin typeface="Times New Roman" panose="02020603050405020304" pitchFamily="18" charset="0"/>
                <a:cs typeface="Times New Roman" panose="02020603050405020304" pitchFamily="18" charset="0"/>
              </a:rPr>
              <a:t>Security • ICT • Smart Technology </a:t>
            </a:r>
            <a:r>
              <a:rPr lang="en-US" b="1" dirty="0">
                <a:solidFill>
                  <a:schemeClr val="accent4">
                    <a:lumMod val="75000"/>
                  </a:schemeClr>
                </a:solidFill>
                <a:latin typeface="Times New Roman" panose="02020603050405020304" pitchFamily="18" charset="0"/>
                <a:cs typeface="Times New Roman" panose="02020603050405020304" pitchFamily="18" charset="0"/>
              </a:rPr>
              <a:t>Solutions</a:t>
            </a:r>
            <a:endParaRPr lang="en-US" dirty="0">
              <a:solidFill>
                <a:schemeClr val="accent4">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4056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nodeType="clickEffect">
                                  <p:stCondLst>
                                    <p:cond delay="0"/>
                                  </p:stCondLst>
                                  <p:childTnLst>
                                    <p:animClr clrSpc="hsl" dir="cw">
                                      <p:cBhvr override="childStyle">
                                        <p:cTn id="6" dur="500" fill="hold"/>
                                        <p:tgtEl>
                                          <p:spTgt spid="8"/>
                                        </p:tgtEl>
                                        <p:attrNameLst>
                                          <p:attrName>style.color</p:attrName>
                                        </p:attrNameLst>
                                      </p:cBhvr>
                                      <p:by>
                                        <p:hsl h="0" s="12549" l="25098"/>
                                      </p:by>
                                    </p:animClr>
                                    <p:animClr clrSpc="hsl" dir="cw">
                                      <p:cBhvr>
                                        <p:cTn id="7" dur="500" fill="hold"/>
                                        <p:tgtEl>
                                          <p:spTgt spid="8"/>
                                        </p:tgtEl>
                                        <p:attrNameLst>
                                          <p:attrName>fillcolor</p:attrName>
                                        </p:attrNameLst>
                                      </p:cBhvr>
                                      <p:by>
                                        <p:hsl h="0" s="12549" l="25098"/>
                                      </p:by>
                                    </p:animClr>
                                    <p:animClr clrSpc="hsl" dir="cw">
                                      <p:cBhvr>
                                        <p:cTn id="8" dur="500" fill="hold"/>
                                        <p:tgtEl>
                                          <p:spTgt spid="8"/>
                                        </p:tgtEl>
                                        <p:attrNameLst>
                                          <p:attrName>stroke.color</p:attrName>
                                        </p:attrNameLst>
                                      </p:cBhvr>
                                      <p:by>
                                        <p:hsl h="0" s="12549" l="25098"/>
                                      </p:by>
                                    </p:animClr>
                                    <p:set>
                                      <p:cBhvr>
                                        <p:cTn id="9" dur="500"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61F0C0E-3C1E-D4AE-DD15-FA7FEAC450E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FD4F162-BE48-A0C6-E1B4-704CBF5BC4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692161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3F94D9D-DDD3-BD10-CC6B-7071A31700A1}"/>
            </a:ext>
          </a:extLst>
        </p:cNvPr>
        <p:cNvGrpSpPr/>
        <p:nvPr/>
      </p:nvGrpSpPr>
      <p:grpSpPr>
        <a:xfrm>
          <a:off x="0" y="0"/>
          <a:ext cx="0" cy="0"/>
          <a:chOff x="0" y="0"/>
          <a:chExt cx="0" cy="0"/>
        </a:xfrm>
      </p:grpSpPr>
      <p:sp>
        <p:nvSpPr>
          <p:cNvPr id="30" name="TextBox 29">
            <a:extLst>
              <a:ext uri="{FF2B5EF4-FFF2-40B4-BE49-F238E27FC236}">
                <a16:creationId xmlns:a16="http://schemas.microsoft.com/office/drawing/2014/main" id="{47C3F43F-BFFD-8851-315C-2695E82854CA}"/>
              </a:ext>
            </a:extLst>
          </p:cNvPr>
          <p:cNvSpPr txBox="1"/>
          <p:nvPr/>
        </p:nvSpPr>
        <p:spPr>
          <a:xfrm>
            <a:off x="447424" y="532507"/>
            <a:ext cx="3271838" cy="1077218"/>
          </a:xfrm>
          <a:prstGeom prst="rect">
            <a:avLst/>
          </a:prstGeom>
          <a:noFill/>
        </p:spPr>
        <p:txBody>
          <a:bodyPr wrap="square" rtlCol="0">
            <a:spAutoFit/>
          </a:bodyPr>
          <a:lstStyle/>
          <a:p>
            <a:r>
              <a:rPr lang="en-US" sz="3200" b="1" dirty="0">
                <a:solidFill>
                  <a:schemeClr val="bg1"/>
                </a:solidFill>
                <a:latin typeface="Times New Roman" panose="02020603050405020304" pitchFamily="18" charset="0"/>
                <a:cs typeface="Times New Roman" panose="02020603050405020304" pitchFamily="18" charset="0"/>
              </a:rPr>
              <a:t>Table of </a:t>
            </a:r>
          </a:p>
          <a:p>
            <a:r>
              <a:rPr lang="en-US" sz="3200" b="1" dirty="0">
                <a:solidFill>
                  <a:schemeClr val="accent4">
                    <a:lumMod val="75000"/>
                  </a:schemeClr>
                </a:solidFill>
                <a:latin typeface="Times New Roman" panose="02020603050405020304" pitchFamily="18" charset="0"/>
                <a:cs typeface="Times New Roman" panose="02020603050405020304" pitchFamily="18" charset="0"/>
              </a:rPr>
              <a:t>Content </a:t>
            </a:r>
          </a:p>
        </p:txBody>
      </p:sp>
      <p:sp>
        <p:nvSpPr>
          <p:cNvPr id="31" name="TextBox 30">
            <a:extLst>
              <a:ext uri="{FF2B5EF4-FFF2-40B4-BE49-F238E27FC236}">
                <a16:creationId xmlns:a16="http://schemas.microsoft.com/office/drawing/2014/main" id="{587F8828-BD54-FC0A-C5E2-D71E7875E1B0}"/>
              </a:ext>
            </a:extLst>
          </p:cNvPr>
          <p:cNvSpPr txBox="1"/>
          <p:nvPr/>
        </p:nvSpPr>
        <p:spPr>
          <a:xfrm>
            <a:off x="553954" y="1814262"/>
            <a:ext cx="3619500" cy="3477875"/>
          </a:xfrm>
          <a:prstGeom prst="rect">
            <a:avLst/>
          </a:prstGeom>
          <a:noFill/>
        </p:spPr>
        <p:txBody>
          <a:bodyPr wrap="square" rtlCol="0">
            <a:spAutoFit/>
          </a:bodyPr>
          <a:lstStyle/>
          <a:p>
            <a:r>
              <a:rPr lang="en-US" sz="2000" b="1" dirty="0">
                <a:solidFill>
                  <a:schemeClr val="accent4">
                    <a:lumMod val="75000"/>
                  </a:schemeClr>
                </a:solidFill>
                <a:latin typeface="Times New Roman" panose="02020603050405020304" pitchFamily="18" charset="0"/>
                <a:cs typeface="Times New Roman" panose="02020603050405020304" pitchFamily="18" charset="0"/>
              </a:rPr>
              <a:t>01</a:t>
            </a:r>
            <a:r>
              <a:rPr lang="en-US" sz="2000" b="1" dirty="0">
                <a:solidFill>
                  <a:schemeClr val="bg1"/>
                </a:solidFill>
                <a:latin typeface="Times New Roman" panose="02020603050405020304" pitchFamily="18" charset="0"/>
                <a:cs typeface="Times New Roman" panose="02020603050405020304" pitchFamily="18" charset="0"/>
              </a:rPr>
              <a:t> Welcome to our company </a:t>
            </a:r>
          </a:p>
          <a:p>
            <a:r>
              <a:rPr lang="en-US" sz="2000" b="1" dirty="0">
                <a:solidFill>
                  <a:schemeClr val="accent4">
                    <a:lumMod val="75000"/>
                  </a:schemeClr>
                </a:solidFill>
                <a:latin typeface="Times New Roman" panose="02020603050405020304" pitchFamily="18" charset="0"/>
                <a:cs typeface="Times New Roman" panose="02020603050405020304" pitchFamily="18" charset="0"/>
              </a:rPr>
              <a:t>02</a:t>
            </a:r>
            <a:r>
              <a:rPr lang="en-US" sz="2000" b="1" dirty="0">
                <a:solidFill>
                  <a:schemeClr val="bg1"/>
                </a:solidFill>
                <a:latin typeface="Times New Roman" panose="02020603050405020304" pitchFamily="18" charset="0"/>
                <a:cs typeface="Times New Roman" panose="02020603050405020304" pitchFamily="18" charset="0"/>
              </a:rPr>
              <a:t> About us </a:t>
            </a:r>
          </a:p>
          <a:p>
            <a:r>
              <a:rPr lang="en-US" sz="2000" b="1" dirty="0">
                <a:solidFill>
                  <a:schemeClr val="accent4">
                    <a:lumMod val="75000"/>
                  </a:schemeClr>
                </a:solidFill>
                <a:latin typeface="Times New Roman" panose="02020603050405020304" pitchFamily="18" charset="0"/>
                <a:cs typeface="Times New Roman" panose="02020603050405020304" pitchFamily="18" charset="0"/>
              </a:rPr>
              <a:t>03</a:t>
            </a:r>
            <a:r>
              <a:rPr lang="en-US" sz="2000" b="1" dirty="0">
                <a:solidFill>
                  <a:schemeClr val="bg1"/>
                </a:solidFill>
                <a:latin typeface="Times New Roman" panose="02020603050405020304" pitchFamily="18" charset="0"/>
                <a:cs typeface="Times New Roman" panose="02020603050405020304" pitchFamily="18" charset="0"/>
              </a:rPr>
              <a:t> Our mission &amp; vision </a:t>
            </a:r>
          </a:p>
          <a:p>
            <a:r>
              <a:rPr lang="en-US" sz="2000" b="1" dirty="0">
                <a:solidFill>
                  <a:schemeClr val="accent4">
                    <a:lumMod val="75000"/>
                  </a:schemeClr>
                </a:solidFill>
                <a:latin typeface="Times New Roman" panose="02020603050405020304" pitchFamily="18" charset="0"/>
                <a:cs typeface="Times New Roman" panose="02020603050405020304" pitchFamily="18" charset="0"/>
              </a:rPr>
              <a:t>04</a:t>
            </a:r>
            <a:r>
              <a:rPr lang="en-US" sz="2000" b="1" dirty="0">
                <a:solidFill>
                  <a:schemeClr val="bg1"/>
                </a:solidFill>
                <a:latin typeface="Times New Roman" panose="02020603050405020304" pitchFamily="18" charset="0"/>
                <a:cs typeface="Times New Roman" panose="02020603050405020304" pitchFamily="18" charset="0"/>
              </a:rPr>
              <a:t> Our services </a:t>
            </a:r>
          </a:p>
          <a:p>
            <a:r>
              <a:rPr lang="en-US" sz="2000" b="1" dirty="0">
                <a:solidFill>
                  <a:schemeClr val="accent4">
                    <a:lumMod val="75000"/>
                  </a:schemeClr>
                </a:solidFill>
                <a:latin typeface="Times New Roman" panose="02020603050405020304" pitchFamily="18" charset="0"/>
                <a:cs typeface="Times New Roman" panose="02020603050405020304" pitchFamily="18" charset="0"/>
              </a:rPr>
              <a:t>05</a:t>
            </a:r>
            <a:r>
              <a:rPr lang="en-US" sz="2000" b="1" dirty="0">
                <a:solidFill>
                  <a:schemeClr val="bg1"/>
                </a:solidFill>
                <a:latin typeface="Times New Roman" panose="02020603050405020304" pitchFamily="18" charset="0"/>
                <a:cs typeface="Times New Roman" panose="02020603050405020304" pitchFamily="18" charset="0"/>
              </a:rPr>
              <a:t> Selected projects 1 2026</a:t>
            </a:r>
          </a:p>
          <a:p>
            <a:r>
              <a:rPr lang="en-US" sz="2000" b="1" dirty="0">
                <a:solidFill>
                  <a:schemeClr val="accent4">
                    <a:lumMod val="75000"/>
                  </a:schemeClr>
                </a:solidFill>
                <a:latin typeface="Times New Roman" panose="02020603050405020304" pitchFamily="18" charset="0"/>
                <a:cs typeface="Times New Roman" panose="02020603050405020304" pitchFamily="18" charset="0"/>
              </a:rPr>
              <a:t>06 </a:t>
            </a:r>
            <a:r>
              <a:rPr lang="en-US" sz="2000" b="1" dirty="0">
                <a:solidFill>
                  <a:schemeClr val="bg1"/>
                </a:solidFill>
                <a:latin typeface="Times New Roman" panose="02020603050405020304" pitchFamily="18" charset="0"/>
                <a:cs typeface="Times New Roman" panose="02020603050405020304" pitchFamily="18" charset="0"/>
              </a:rPr>
              <a:t>Selected projects 2 2026</a:t>
            </a:r>
          </a:p>
          <a:p>
            <a:r>
              <a:rPr lang="en-US" sz="2000" b="1" dirty="0">
                <a:solidFill>
                  <a:schemeClr val="accent4">
                    <a:lumMod val="75000"/>
                  </a:schemeClr>
                </a:solidFill>
                <a:latin typeface="Times New Roman" panose="02020603050405020304" pitchFamily="18" charset="0"/>
                <a:cs typeface="Times New Roman" panose="02020603050405020304" pitchFamily="18" charset="0"/>
              </a:rPr>
              <a:t>07</a:t>
            </a:r>
            <a:r>
              <a:rPr lang="en-US" sz="2000" b="1" dirty="0">
                <a:solidFill>
                  <a:schemeClr val="bg1"/>
                </a:solidFill>
                <a:latin typeface="Times New Roman" panose="02020603050405020304" pitchFamily="18" charset="0"/>
                <a:cs typeface="Times New Roman" panose="02020603050405020304" pitchFamily="18" charset="0"/>
              </a:rPr>
              <a:t> Our Goals </a:t>
            </a:r>
          </a:p>
          <a:p>
            <a:r>
              <a:rPr lang="en-US" sz="2000" b="1" dirty="0">
                <a:solidFill>
                  <a:schemeClr val="accent4">
                    <a:lumMod val="75000"/>
                  </a:schemeClr>
                </a:solidFill>
                <a:latin typeface="Times New Roman" panose="02020603050405020304" pitchFamily="18" charset="0"/>
                <a:cs typeface="Times New Roman" panose="02020603050405020304" pitchFamily="18" charset="0"/>
              </a:rPr>
              <a:t>08</a:t>
            </a:r>
            <a:r>
              <a:rPr lang="en-US" sz="2000" b="1" dirty="0">
                <a:solidFill>
                  <a:schemeClr val="bg1"/>
                </a:solidFill>
                <a:latin typeface="Times New Roman" panose="02020603050405020304" pitchFamily="18" charset="0"/>
                <a:cs typeface="Times New Roman" panose="02020603050405020304" pitchFamily="18" charset="0"/>
              </a:rPr>
              <a:t> Our clients </a:t>
            </a:r>
          </a:p>
          <a:p>
            <a:r>
              <a:rPr lang="en-US" sz="2000" b="1" dirty="0">
                <a:solidFill>
                  <a:schemeClr val="accent4">
                    <a:lumMod val="75000"/>
                  </a:schemeClr>
                </a:solidFill>
                <a:latin typeface="Times New Roman" panose="02020603050405020304" pitchFamily="18" charset="0"/>
                <a:cs typeface="Times New Roman" panose="02020603050405020304" pitchFamily="18" charset="0"/>
              </a:rPr>
              <a:t>09</a:t>
            </a:r>
            <a:r>
              <a:rPr lang="en-US" sz="2000" b="1" dirty="0">
                <a:solidFill>
                  <a:schemeClr val="bg1"/>
                </a:solidFill>
                <a:latin typeface="Times New Roman" panose="02020603050405020304" pitchFamily="18" charset="0"/>
                <a:cs typeface="Times New Roman" panose="02020603050405020304" pitchFamily="18" charset="0"/>
              </a:rPr>
              <a:t> Tech partners </a:t>
            </a:r>
          </a:p>
          <a:p>
            <a:r>
              <a:rPr lang="en-US" sz="2000" b="1" dirty="0">
                <a:solidFill>
                  <a:schemeClr val="accent4">
                    <a:lumMod val="75000"/>
                  </a:schemeClr>
                </a:solidFill>
                <a:latin typeface="Times New Roman" panose="02020603050405020304" pitchFamily="18" charset="0"/>
                <a:cs typeface="Times New Roman" panose="02020603050405020304" pitchFamily="18" charset="0"/>
              </a:rPr>
              <a:t>10</a:t>
            </a:r>
            <a:r>
              <a:rPr lang="en-US" sz="2000" b="1" dirty="0">
                <a:solidFill>
                  <a:schemeClr val="bg2"/>
                </a:solidFill>
                <a:latin typeface="Times New Roman" panose="02020603050405020304" pitchFamily="18" charset="0"/>
                <a:cs typeface="Times New Roman" panose="02020603050405020304" pitchFamily="18" charset="0"/>
              </a:rPr>
              <a:t> Department chart</a:t>
            </a:r>
            <a:endParaRPr lang="en-US" sz="2000" b="1" dirty="0">
              <a:solidFill>
                <a:schemeClr val="bg1"/>
              </a:solidFill>
              <a:latin typeface="Times New Roman" panose="02020603050405020304" pitchFamily="18" charset="0"/>
              <a:cs typeface="Times New Roman" panose="02020603050405020304" pitchFamily="18" charset="0"/>
            </a:endParaRPr>
          </a:p>
          <a:p>
            <a:r>
              <a:rPr lang="en-US" sz="2000" b="1" dirty="0">
                <a:solidFill>
                  <a:schemeClr val="accent4">
                    <a:lumMod val="75000"/>
                  </a:schemeClr>
                </a:solidFill>
                <a:latin typeface="Times New Roman" panose="02020603050405020304" pitchFamily="18" charset="0"/>
                <a:cs typeface="Times New Roman" panose="02020603050405020304" pitchFamily="18" charset="0"/>
              </a:rPr>
              <a:t>11</a:t>
            </a:r>
            <a:r>
              <a:rPr lang="en-US" sz="2000" b="1" dirty="0">
                <a:solidFill>
                  <a:schemeClr val="bg1"/>
                </a:solidFill>
                <a:latin typeface="Times New Roman" panose="02020603050405020304" pitchFamily="18" charset="0"/>
                <a:cs typeface="Times New Roman" panose="02020603050405020304" pitchFamily="18" charset="0"/>
              </a:rPr>
              <a:t> Certification</a:t>
            </a:r>
          </a:p>
        </p:txBody>
      </p:sp>
      <p:pic>
        <p:nvPicPr>
          <p:cNvPr id="33" name="Picture 32">
            <a:extLst>
              <a:ext uri="{FF2B5EF4-FFF2-40B4-BE49-F238E27FC236}">
                <a16:creationId xmlns:a16="http://schemas.microsoft.com/office/drawing/2014/main" id="{1E8C2201-90A8-50DD-C83A-D8A8C7771D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1" y="0"/>
            <a:ext cx="6096000" cy="6858000"/>
          </a:xfrm>
          <a:prstGeom prst="rect">
            <a:avLst/>
          </a:prstGeom>
        </p:spPr>
      </p:pic>
    </p:spTree>
    <p:extLst>
      <p:ext uri="{BB962C8B-B14F-4D97-AF65-F5344CB8AC3E}">
        <p14:creationId xmlns:p14="http://schemas.microsoft.com/office/powerpoint/2010/main" val="151249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00">
              <a:schemeClr val="bg1"/>
            </a:gs>
            <a:gs pos="49000">
              <a:schemeClr val="bg1"/>
            </a:gs>
          </a:gsLst>
          <a:lin ang="5400000" scaled="1"/>
        </a:gradFill>
        <a:effectLst/>
      </p:bgPr>
    </p:bg>
    <p:spTree>
      <p:nvGrpSpPr>
        <p:cNvPr id="1" name="">
          <a:extLst>
            <a:ext uri="{FF2B5EF4-FFF2-40B4-BE49-F238E27FC236}">
              <a16:creationId xmlns:a16="http://schemas.microsoft.com/office/drawing/2014/main" id="{D62104A0-72C7-7789-1622-BE8C1551C43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A0DC3D8-F7AC-1EAE-BDD0-99E859F085C2}"/>
              </a:ext>
            </a:extLst>
          </p:cNvPr>
          <p:cNvSpPr/>
          <p:nvPr/>
        </p:nvSpPr>
        <p:spPr>
          <a:xfrm>
            <a:off x="0" y="0"/>
            <a:ext cx="5986008" cy="685799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A711315-D59F-B7F9-B87F-20687755EF63}"/>
              </a:ext>
            </a:extLst>
          </p:cNvPr>
          <p:cNvSpPr/>
          <p:nvPr/>
        </p:nvSpPr>
        <p:spPr>
          <a:xfrm>
            <a:off x="5971745" y="-1"/>
            <a:ext cx="6217995" cy="6857999"/>
          </a:xfrm>
          <a:prstGeom prst="rect">
            <a:avLst/>
          </a:prstGeom>
          <a:gradFill flip="none" rotWithShape="1">
            <a:gsLst>
              <a:gs pos="100000">
                <a:schemeClr val="accent4">
                  <a:lumMod val="75000"/>
                </a:schemeClr>
              </a:gs>
              <a:gs pos="52000">
                <a:schemeClr val="bg1"/>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77E325AD-4F48-CF9B-222C-BEF7055E8212}"/>
              </a:ext>
            </a:extLst>
          </p:cNvPr>
          <p:cNvSpPr txBox="1"/>
          <p:nvPr/>
        </p:nvSpPr>
        <p:spPr>
          <a:xfrm>
            <a:off x="390525" y="295275"/>
            <a:ext cx="3686175"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rPr>
              <a:t>01</a:t>
            </a:r>
            <a:r>
              <a:rPr kumimoji="0" lang="en-US" sz="2400" b="1" i="0" u="none" strike="noStrike" kern="1200" cap="none" spc="0" normalizeH="0" baseline="0" noProof="0" dirty="0">
                <a:ln>
                  <a:noFill/>
                </a:ln>
                <a:solidFill>
                  <a:prstClr val="white"/>
                </a:solidFill>
                <a:effectLst/>
                <a:uLnTx/>
                <a:uFillTx/>
                <a:latin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rPr>
              <a:t>WELCOME TO OUR COMPANY</a:t>
            </a:r>
          </a:p>
        </p:txBody>
      </p:sp>
      <p:sp>
        <p:nvSpPr>
          <p:cNvPr id="3" name="TextBox 2">
            <a:extLst>
              <a:ext uri="{FF2B5EF4-FFF2-40B4-BE49-F238E27FC236}">
                <a16:creationId xmlns:a16="http://schemas.microsoft.com/office/drawing/2014/main" id="{51E25BA4-3D94-F410-4BEF-944045BADDEF}"/>
              </a:ext>
            </a:extLst>
          </p:cNvPr>
          <p:cNvSpPr txBox="1"/>
          <p:nvPr/>
        </p:nvSpPr>
        <p:spPr>
          <a:xfrm>
            <a:off x="390525" y="2502568"/>
            <a:ext cx="5500191" cy="2862322"/>
          </a:xfrm>
          <a:prstGeom prst="rect">
            <a:avLst/>
          </a:prstGeom>
          <a:noFill/>
        </p:spPr>
        <p:txBody>
          <a:bodyPr wrap="square" rtlCol="0">
            <a:spAutoFit/>
          </a:bodyPr>
          <a:lstStyle/>
          <a:p>
            <a:pPr algn="just"/>
            <a:r>
              <a:rPr lang="en-US" dirty="0">
                <a:solidFill>
                  <a:schemeClr val="bg1"/>
                </a:solidFill>
                <a:latin typeface="Times New Roman" panose="02020603050405020304" pitchFamily="18" charset="0"/>
                <a:cs typeface="Times New Roman" panose="02020603050405020304" pitchFamily="18" charset="0"/>
              </a:rPr>
              <a:t>Welcome to HAWL Technologies PLC — an Ethiopian technology company committed to delivering reliable, innovative, and value-driven solutions. We bring together quality technology, technical expertise, and a deep understanding of our market to help organizations protect, connect, and operate more effectively. As we continue to grow, our commitment remains simple: to build trusted partnerships, deliver professional solutions, and create lasting value through technology. Welcome to HAWL Technologies — Technology You Can Trust.</a:t>
            </a:r>
          </a:p>
        </p:txBody>
      </p:sp>
      <p:pic>
        <p:nvPicPr>
          <p:cNvPr id="9" name="Picture 8">
            <a:extLst>
              <a:ext uri="{FF2B5EF4-FFF2-40B4-BE49-F238E27FC236}">
                <a16:creationId xmlns:a16="http://schemas.microsoft.com/office/drawing/2014/main" id="{5D8E0589-2E81-7B7E-84E4-9341E49DBC8D}"/>
              </a:ext>
            </a:extLst>
          </p:cNvPr>
          <p:cNvPicPr>
            <a:picLocks noChangeAspect="1"/>
          </p:cNvPicPr>
          <p:nvPr/>
        </p:nvPicPr>
        <p:blipFill>
          <a:blip r:embed="rId2"/>
          <a:stretch>
            <a:fillRect/>
          </a:stretch>
        </p:blipFill>
        <p:spPr>
          <a:xfrm>
            <a:off x="6220256" y="1003161"/>
            <a:ext cx="5974004" cy="4276724"/>
          </a:xfrm>
          <a:prstGeom prst="rect">
            <a:avLst/>
          </a:prstGeom>
        </p:spPr>
      </p:pic>
    </p:spTree>
    <p:extLst>
      <p:ext uri="{BB962C8B-B14F-4D97-AF65-F5344CB8AC3E}">
        <p14:creationId xmlns:p14="http://schemas.microsoft.com/office/powerpoint/2010/main" val="2019303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79FD4-37DA-4CE0-0EE1-E927165BC5B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4A9C444-DCAB-D0AF-98C2-86BAEC0FF070}"/>
              </a:ext>
            </a:extLst>
          </p:cNvPr>
          <p:cNvSpPr/>
          <p:nvPr/>
        </p:nvSpPr>
        <p:spPr>
          <a:xfrm>
            <a:off x="0" y="0"/>
            <a:ext cx="6096000" cy="685800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8D6CE6D-272D-0428-E24E-44B73F8E66CD}"/>
              </a:ext>
            </a:extLst>
          </p:cNvPr>
          <p:cNvSpPr txBox="1"/>
          <p:nvPr/>
        </p:nvSpPr>
        <p:spPr>
          <a:xfrm>
            <a:off x="390525" y="295275"/>
            <a:ext cx="368617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rPr>
              <a:t>02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rPr>
              <a:t>ABOUT US</a:t>
            </a:r>
          </a:p>
        </p:txBody>
      </p:sp>
      <p:sp>
        <p:nvSpPr>
          <p:cNvPr id="6" name="TextBox 5">
            <a:extLst>
              <a:ext uri="{FF2B5EF4-FFF2-40B4-BE49-F238E27FC236}">
                <a16:creationId xmlns:a16="http://schemas.microsoft.com/office/drawing/2014/main" id="{122A9A29-01F7-E296-00C1-EC188CA7B563}"/>
              </a:ext>
            </a:extLst>
          </p:cNvPr>
          <p:cNvSpPr txBox="1"/>
          <p:nvPr/>
        </p:nvSpPr>
        <p:spPr>
          <a:xfrm>
            <a:off x="390525" y="1503666"/>
            <a:ext cx="5572125" cy="4524315"/>
          </a:xfrm>
          <a:prstGeom prst="rect">
            <a:avLst/>
          </a:prstGeom>
          <a:noFill/>
        </p:spPr>
        <p:txBody>
          <a:bodyPr wrap="square" rtlCol="0">
            <a:spAutoFit/>
          </a:bodyPr>
          <a:lstStyle/>
          <a:p>
            <a:pPr algn="just"/>
            <a:r>
              <a:rPr lang="en-US" dirty="0">
                <a:solidFill>
                  <a:schemeClr val="bg1"/>
                </a:solidFill>
                <a:latin typeface="Times New Roman" panose="02020603050405020304" pitchFamily="18" charset="0"/>
                <a:cs typeface="Times New Roman" panose="02020603050405020304" pitchFamily="18" charset="0"/>
              </a:rPr>
              <a:t>Hawl Technologies PLC is an Ethiopian technology solutions company providing reliable products, integrated systems, and professional project solutions across Security, ICT Infrastructure, Networking, Audio-Visual, Electrical, and Smart Technology solutions. We serve government institutions, universities, hospitals, financial institutions, hospitality businesses, and private organizations, supporting clients from technology selection and supply through to installation, configuration, commissioning, and project delivery. Our growing project portfolio demonstrates HAWL’s ability to work across diverse technology requirements and project environments. Through strong supplier partnerships, technical expertise, and a commitment to quality and customer satisfaction, we continue to build HAWL as a trusted technology solutions partner in Ethiopia. </a:t>
            </a:r>
          </a:p>
        </p:txBody>
      </p:sp>
      <p:pic>
        <p:nvPicPr>
          <p:cNvPr id="3" name="Picture 2">
            <a:extLst>
              <a:ext uri="{FF2B5EF4-FFF2-40B4-BE49-F238E27FC236}">
                <a16:creationId xmlns:a16="http://schemas.microsoft.com/office/drawing/2014/main" id="{824FE44D-71A0-D798-8C07-9360FC0EA9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0"/>
            <a:ext cx="6096000" cy="6858001"/>
          </a:xfrm>
          <a:prstGeom prst="rect">
            <a:avLst/>
          </a:prstGeom>
        </p:spPr>
      </p:pic>
    </p:spTree>
    <p:extLst>
      <p:ext uri="{BB962C8B-B14F-4D97-AF65-F5344CB8AC3E}">
        <p14:creationId xmlns:p14="http://schemas.microsoft.com/office/powerpoint/2010/main" val="285645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9C7D0-B48A-395D-C244-00F1C6C281F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CE87747-6E0A-3CBE-8504-0D1D8A80ED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1" y="0"/>
            <a:ext cx="6096000" cy="6858000"/>
          </a:xfrm>
          <a:prstGeom prst="rect">
            <a:avLst/>
          </a:prstGeom>
        </p:spPr>
      </p:pic>
      <p:sp>
        <p:nvSpPr>
          <p:cNvPr id="7" name="TextBox 6">
            <a:extLst>
              <a:ext uri="{FF2B5EF4-FFF2-40B4-BE49-F238E27FC236}">
                <a16:creationId xmlns:a16="http://schemas.microsoft.com/office/drawing/2014/main" id="{9C41E6E3-5453-39A5-A95E-06F84B23351C}"/>
              </a:ext>
            </a:extLst>
          </p:cNvPr>
          <p:cNvSpPr txBox="1"/>
          <p:nvPr/>
        </p:nvSpPr>
        <p:spPr>
          <a:xfrm>
            <a:off x="390525" y="295275"/>
            <a:ext cx="3686175"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rPr>
              <a:t>03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accent4">
                    <a:lumMod val="75000"/>
                  </a:schemeClr>
                </a:solidFill>
                <a:latin typeface="Times New Roman" panose="02020603050405020304" pitchFamily="18" charset="0"/>
                <a:cs typeface="Times New Roman" panose="02020603050405020304" pitchFamily="18" charset="0"/>
              </a:rPr>
              <a:t>OUR VISION</a:t>
            </a:r>
            <a:endPar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0EF554FC-A2C3-1BCA-F53B-298C8D007FE6}"/>
              </a:ext>
            </a:extLst>
          </p:cNvPr>
          <p:cNvSpPr txBox="1"/>
          <p:nvPr/>
        </p:nvSpPr>
        <p:spPr>
          <a:xfrm>
            <a:off x="507702" y="1138811"/>
            <a:ext cx="5588298" cy="646331"/>
          </a:xfrm>
          <a:prstGeom prst="rect">
            <a:avLst/>
          </a:prstGeom>
          <a:noFill/>
        </p:spPr>
        <p:txBody>
          <a:bodyPr wrap="square">
            <a:spAutoFit/>
          </a:bodyPr>
          <a:lstStyle/>
          <a:p>
            <a:pPr algn="just"/>
            <a:r>
              <a:rPr lang="en-US" dirty="0">
                <a:solidFill>
                  <a:schemeClr val="bg1"/>
                </a:solidFill>
                <a:latin typeface="Times New Roman" panose="02020603050405020304" pitchFamily="18" charset="0"/>
                <a:cs typeface="Times New Roman" panose="02020603050405020304" pitchFamily="18" charset="0"/>
              </a:rPr>
              <a:t>To become Ethiopia’s trusted technology solutions partner, recognized for excellence, innovation, and lasting value.</a:t>
            </a:r>
          </a:p>
        </p:txBody>
      </p:sp>
      <p:sp>
        <p:nvSpPr>
          <p:cNvPr id="12" name="TextBox 11">
            <a:extLst>
              <a:ext uri="{FF2B5EF4-FFF2-40B4-BE49-F238E27FC236}">
                <a16:creationId xmlns:a16="http://schemas.microsoft.com/office/drawing/2014/main" id="{966672A6-FB9F-A18C-0976-E737ECDAF0BA}"/>
              </a:ext>
            </a:extLst>
          </p:cNvPr>
          <p:cNvSpPr txBox="1"/>
          <p:nvPr/>
        </p:nvSpPr>
        <p:spPr>
          <a:xfrm>
            <a:off x="507702" y="3306726"/>
            <a:ext cx="5241851" cy="923330"/>
          </a:xfrm>
          <a:prstGeom prst="rect">
            <a:avLst/>
          </a:prstGeom>
          <a:noFill/>
        </p:spPr>
        <p:txBody>
          <a:bodyPr wrap="square" rtlCol="0">
            <a:spAutoFit/>
          </a:bodyPr>
          <a:lstStyle/>
          <a:p>
            <a:pPr algn="just"/>
            <a:r>
              <a:rPr lang="en-US" dirty="0">
                <a:solidFill>
                  <a:schemeClr val="bg1"/>
                </a:solidFill>
                <a:latin typeface="Times New Roman" panose="02020603050405020304" pitchFamily="18" charset="0"/>
                <a:cs typeface="Times New Roman" panose="02020603050405020304" pitchFamily="18" charset="0"/>
              </a:rPr>
              <a:t>To deliver reliable, innovative, and cost-effective technology solutions through quality products, technical expertise, and trusted partnerships.</a:t>
            </a:r>
          </a:p>
        </p:txBody>
      </p:sp>
      <p:sp>
        <p:nvSpPr>
          <p:cNvPr id="13" name="TextBox 12">
            <a:extLst>
              <a:ext uri="{FF2B5EF4-FFF2-40B4-BE49-F238E27FC236}">
                <a16:creationId xmlns:a16="http://schemas.microsoft.com/office/drawing/2014/main" id="{5B30B5B1-2699-5DA2-56CD-89D7B18C469B}"/>
              </a:ext>
            </a:extLst>
          </p:cNvPr>
          <p:cNvSpPr txBox="1"/>
          <p:nvPr/>
        </p:nvSpPr>
        <p:spPr>
          <a:xfrm>
            <a:off x="465170" y="2832187"/>
            <a:ext cx="3194198" cy="584775"/>
          </a:xfrm>
          <a:prstGeom prst="rect">
            <a:avLst/>
          </a:prstGeom>
          <a:noFill/>
        </p:spPr>
        <p:txBody>
          <a:bodyPr wrap="square" rtlCol="0">
            <a:spAutoFit/>
          </a:bodyPr>
          <a:lstStyle/>
          <a:p>
            <a:r>
              <a:rPr lang="en-US" sz="3200" b="1" dirty="0">
                <a:solidFill>
                  <a:schemeClr val="accent4">
                    <a:lumMod val="75000"/>
                  </a:schemeClr>
                </a:solidFill>
                <a:latin typeface="Times New Roman" panose="02020603050405020304" pitchFamily="18" charset="0"/>
                <a:cs typeface="Times New Roman" panose="02020603050405020304" pitchFamily="18" charset="0"/>
              </a:rPr>
              <a:t>OUR MISSION</a:t>
            </a:r>
          </a:p>
        </p:txBody>
      </p:sp>
    </p:spTree>
    <p:extLst>
      <p:ext uri="{BB962C8B-B14F-4D97-AF65-F5344CB8AC3E}">
        <p14:creationId xmlns:p14="http://schemas.microsoft.com/office/powerpoint/2010/main" val="3949753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D42BE-9288-6EAC-EF7E-73F75C9533E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D945975-05CF-B796-1DCB-8479D07458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99151" y="0"/>
            <a:ext cx="5692850" cy="6858000"/>
          </a:xfrm>
          <a:prstGeom prst="rect">
            <a:avLst/>
          </a:prstGeom>
        </p:spPr>
      </p:pic>
      <p:sp>
        <p:nvSpPr>
          <p:cNvPr id="11" name="TextBox 10">
            <a:extLst>
              <a:ext uri="{FF2B5EF4-FFF2-40B4-BE49-F238E27FC236}">
                <a16:creationId xmlns:a16="http://schemas.microsoft.com/office/drawing/2014/main" id="{232D5A8C-A466-7721-EF0C-8534668B42C7}"/>
              </a:ext>
            </a:extLst>
          </p:cNvPr>
          <p:cNvSpPr txBox="1"/>
          <p:nvPr/>
        </p:nvSpPr>
        <p:spPr>
          <a:xfrm>
            <a:off x="401379" y="311713"/>
            <a:ext cx="6097772"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rPr>
              <a:t>04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accent4">
                    <a:lumMod val="75000"/>
                  </a:schemeClr>
                </a:solidFill>
                <a:latin typeface="Times New Roman" panose="02020603050405020304" pitchFamily="18" charset="0"/>
                <a:cs typeface="Times New Roman" panose="02020603050405020304" pitchFamily="18" charset="0"/>
              </a:rPr>
              <a:t>OUR SERVICES</a:t>
            </a:r>
            <a:endPar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C8D0561F-1834-6693-A115-A046E7A637D6}"/>
              </a:ext>
            </a:extLst>
          </p:cNvPr>
          <p:cNvSpPr txBox="1"/>
          <p:nvPr/>
        </p:nvSpPr>
        <p:spPr>
          <a:xfrm>
            <a:off x="401379" y="1287115"/>
            <a:ext cx="6097772" cy="923330"/>
          </a:xfrm>
          <a:prstGeom prst="rect">
            <a:avLst/>
          </a:prstGeom>
          <a:noFill/>
        </p:spPr>
        <p:txBody>
          <a:bodyPr wrap="square">
            <a:spAutoFit/>
          </a:bodyPr>
          <a:lstStyle/>
          <a:p>
            <a:pPr algn="just"/>
            <a:r>
              <a:rPr lang="en-US" b="1" dirty="0">
                <a:solidFill>
                  <a:schemeClr val="bg1"/>
                </a:solidFill>
                <a:latin typeface="Times New Roman" panose="02020603050405020304" pitchFamily="18" charset="0"/>
                <a:cs typeface="Times New Roman" panose="02020603050405020304" pitchFamily="18" charset="0"/>
              </a:rPr>
              <a:t>SERVICE 01 </a:t>
            </a:r>
            <a:r>
              <a:rPr lang="en-US" dirty="0">
                <a:solidFill>
                  <a:schemeClr val="bg1"/>
                </a:solidFill>
              </a:rPr>
              <a:t>— </a:t>
            </a:r>
            <a:r>
              <a:rPr lang="en-US" dirty="0">
                <a:solidFill>
                  <a:schemeClr val="bg1"/>
                </a:solidFill>
                <a:latin typeface="Times New Roman" panose="02020603050405020304" pitchFamily="18" charset="0"/>
                <a:cs typeface="Times New Roman" panose="02020603050405020304" pitchFamily="18" charset="0"/>
              </a:rPr>
              <a:t>Security &amp; Surveillance SERVICE 02 — ICT &amp; Network Infrastructure CCTV, video surveillance, access control, biometric systems, and integrated security solutions.</a:t>
            </a:r>
          </a:p>
        </p:txBody>
      </p:sp>
      <p:sp>
        <p:nvSpPr>
          <p:cNvPr id="15" name="TextBox 14">
            <a:extLst>
              <a:ext uri="{FF2B5EF4-FFF2-40B4-BE49-F238E27FC236}">
                <a16:creationId xmlns:a16="http://schemas.microsoft.com/office/drawing/2014/main" id="{AAF2D8B8-A24D-A14F-E87B-7C2CEDECC79D}"/>
              </a:ext>
            </a:extLst>
          </p:cNvPr>
          <p:cNvSpPr txBox="1"/>
          <p:nvPr/>
        </p:nvSpPr>
        <p:spPr>
          <a:xfrm>
            <a:off x="401379" y="2297784"/>
            <a:ext cx="6097772" cy="1200329"/>
          </a:xfrm>
          <a:prstGeom prst="rect">
            <a:avLst/>
          </a:prstGeom>
          <a:noFill/>
        </p:spPr>
        <p:txBody>
          <a:bodyPr wrap="square">
            <a:spAutoFit/>
          </a:bodyPr>
          <a:lstStyle/>
          <a:p>
            <a:pPr algn="just"/>
            <a:r>
              <a:rPr lang="en-US" b="1" dirty="0">
                <a:solidFill>
                  <a:schemeClr val="bg1"/>
                </a:solidFill>
                <a:latin typeface="Times New Roman" panose="02020603050405020304" pitchFamily="18" charset="0"/>
                <a:cs typeface="Times New Roman" panose="02020603050405020304" pitchFamily="18" charset="0"/>
              </a:rPr>
              <a:t>SERVICE 02 </a:t>
            </a:r>
            <a:r>
              <a:rPr lang="en-US" dirty="0">
                <a:solidFill>
                  <a:schemeClr val="bg1"/>
                </a:solidFill>
              </a:rPr>
              <a:t>— </a:t>
            </a:r>
            <a:r>
              <a:rPr lang="en-US" dirty="0">
                <a:solidFill>
                  <a:schemeClr val="bg1"/>
                </a:solidFill>
                <a:latin typeface="Times New Roman" panose="02020603050405020304" pitchFamily="18" charset="0"/>
                <a:cs typeface="Times New Roman" panose="02020603050405020304" pitchFamily="18" charset="0"/>
              </a:rPr>
              <a:t>ICT &amp; Network Infrastructure CCTV, video surveillance, access control, biometric systems, and integrated security solutions Enterprise networking, structured cabling, servers, data infrastructure, and IT connectivity solutions.</a:t>
            </a:r>
          </a:p>
        </p:txBody>
      </p:sp>
      <p:sp>
        <p:nvSpPr>
          <p:cNvPr id="17" name="TextBox 16">
            <a:extLst>
              <a:ext uri="{FF2B5EF4-FFF2-40B4-BE49-F238E27FC236}">
                <a16:creationId xmlns:a16="http://schemas.microsoft.com/office/drawing/2014/main" id="{4C544EE6-B699-4A84-FEB0-A4F72333BF10}"/>
              </a:ext>
            </a:extLst>
          </p:cNvPr>
          <p:cNvSpPr txBox="1"/>
          <p:nvPr/>
        </p:nvSpPr>
        <p:spPr>
          <a:xfrm>
            <a:off x="401379" y="3627850"/>
            <a:ext cx="6097772" cy="1477328"/>
          </a:xfrm>
          <a:prstGeom prst="rect">
            <a:avLst/>
          </a:prstGeom>
          <a:noFill/>
        </p:spPr>
        <p:txBody>
          <a:bodyPr wrap="square">
            <a:spAutoFit/>
          </a:bodyPr>
          <a:lstStyle/>
          <a:p>
            <a:pPr algn="just"/>
            <a:r>
              <a:rPr lang="en-US" b="1" dirty="0">
                <a:solidFill>
                  <a:schemeClr val="bg1"/>
                </a:solidFill>
                <a:latin typeface="Times New Roman" panose="02020603050405020304" pitchFamily="18" charset="0"/>
                <a:cs typeface="Times New Roman" panose="02020603050405020304" pitchFamily="18" charset="0"/>
              </a:rPr>
              <a:t>SERVICE 03 </a:t>
            </a:r>
            <a:r>
              <a:rPr lang="en-US" dirty="0">
                <a:solidFill>
                  <a:schemeClr val="bg1"/>
                </a:solidFill>
              </a:rPr>
              <a:t>— </a:t>
            </a:r>
            <a:r>
              <a:rPr lang="en-US" dirty="0">
                <a:solidFill>
                  <a:schemeClr val="bg1"/>
                </a:solidFill>
                <a:latin typeface="Times New Roman" panose="02020603050405020304" pitchFamily="18" charset="0"/>
                <a:cs typeface="Times New Roman" panose="02020603050405020304" pitchFamily="18" charset="0"/>
              </a:rPr>
              <a:t>Smart Classroom &amp; LED solution Interactive displays, smart classroom systems, conference solutions, and professional audio-visual systems. &amp; Indoor and outdoor LED displays, digital signage, large-format visual communication, and display systems.</a:t>
            </a:r>
          </a:p>
        </p:txBody>
      </p:sp>
      <p:sp>
        <p:nvSpPr>
          <p:cNvPr id="19" name="TextBox 18">
            <a:extLst>
              <a:ext uri="{FF2B5EF4-FFF2-40B4-BE49-F238E27FC236}">
                <a16:creationId xmlns:a16="http://schemas.microsoft.com/office/drawing/2014/main" id="{DF0B677A-8912-F3B7-ADA6-A6E92308E68F}"/>
              </a:ext>
            </a:extLst>
          </p:cNvPr>
          <p:cNvSpPr txBox="1"/>
          <p:nvPr/>
        </p:nvSpPr>
        <p:spPr>
          <a:xfrm>
            <a:off x="401379" y="5234915"/>
            <a:ext cx="6097772" cy="1200329"/>
          </a:xfrm>
          <a:prstGeom prst="rect">
            <a:avLst/>
          </a:prstGeom>
          <a:noFill/>
        </p:spPr>
        <p:txBody>
          <a:bodyPr wrap="square">
            <a:spAutoFit/>
          </a:bodyPr>
          <a:lstStyle/>
          <a:p>
            <a:pPr algn="just"/>
            <a:r>
              <a:rPr lang="en-US" b="1" dirty="0">
                <a:solidFill>
                  <a:schemeClr val="bg1"/>
                </a:solidFill>
                <a:latin typeface="Times New Roman" panose="02020603050405020304" pitchFamily="18" charset="0"/>
                <a:cs typeface="Times New Roman" panose="02020603050405020304" pitchFamily="18" charset="0"/>
              </a:rPr>
              <a:t>SERVICE 04 </a:t>
            </a:r>
            <a:r>
              <a:rPr lang="en-US" dirty="0">
                <a:solidFill>
                  <a:schemeClr val="bg1"/>
                </a:solidFill>
              </a:rPr>
              <a:t>— </a:t>
            </a:r>
            <a:r>
              <a:rPr lang="en-US" dirty="0">
                <a:solidFill>
                  <a:schemeClr val="bg1"/>
                </a:solidFill>
                <a:latin typeface="Times New Roman" panose="02020603050405020304" pitchFamily="18" charset="0"/>
                <a:cs typeface="Times New Roman" panose="02020603050405020304" pitchFamily="18" charset="0"/>
              </a:rPr>
              <a:t>System Integration &amp; Turnkey Projects End-to-end technology project delivery, including supply, installation, configuration, testing, commissioning, and integration. </a:t>
            </a:r>
          </a:p>
        </p:txBody>
      </p:sp>
      <p:sp>
        <p:nvSpPr>
          <p:cNvPr id="23" name="Right Triangle 22">
            <a:extLst>
              <a:ext uri="{FF2B5EF4-FFF2-40B4-BE49-F238E27FC236}">
                <a16:creationId xmlns:a16="http://schemas.microsoft.com/office/drawing/2014/main" id="{514FB6EC-44E9-7244-2721-33161E5AD589}"/>
              </a:ext>
            </a:extLst>
          </p:cNvPr>
          <p:cNvSpPr/>
          <p:nvPr/>
        </p:nvSpPr>
        <p:spPr>
          <a:xfrm rot="16200000">
            <a:off x="8658446" y="3324446"/>
            <a:ext cx="3551274" cy="3515833"/>
          </a:xfrm>
          <a:prstGeom prst="rtTriangle">
            <a:avLst/>
          </a:prstGeom>
          <a:solidFill>
            <a:schemeClr val="accent1">
              <a:alpha val="7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586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26C5A-BDD1-C8CE-EF63-33687136EB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9219AE5-CA16-E6B5-CE5A-018413B28320}"/>
              </a:ext>
            </a:extLst>
          </p:cNvPr>
          <p:cNvSpPr txBox="1"/>
          <p:nvPr/>
        </p:nvSpPr>
        <p:spPr>
          <a:xfrm>
            <a:off x="425442" y="311713"/>
            <a:ext cx="6097772"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rPr>
              <a:t>05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rPr>
              <a:t>SELECTED PRO</a:t>
            </a:r>
            <a:r>
              <a:rPr lang="en-US" sz="3200" b="1" dirty="0">
                <a:solidFill>
                  <a:schemeClr val="accent4">
                    <a:lumMod val="75000"/>
                  </a:schemeClr>
                </a:solidFill>
                <a:latin typeface="Times New Roman" panose="02020603050405020304" pitchFamily="18" charset="0"/>
                <a:cs typeface="Times New Roman" panose="02020603050405020304" pitchFamily="18" charset="0"/>
              </a:rPr>
              <a:t>JECTS 1</a:t>
            </a:r>
            <a:endPar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2517EEFD-7941-C773-B47C-C373AAAA7FCD}"/>
              </a:ext>
            </a:extLst>
          </p:cNvPr>
          <p:cNvGraphicFramePr>
            <a:graphicFrameLocks noGrp="1"/>
          </p:cNvGraphicFramePr>
          <p:nvPr>
            <p:extLst>
              <p:ext uri="{D42A27DB-BD31-4B8C-83A1-F6EECF244321}">
                <p14:modId xmlns:p14="http://schemas.microsoft.com/office/powerpoint/2010/main" val="1769527546"/>
              </p:ext>
            </p:extLst>
          </p:nvPr>
        </p:nvGraphicFramePr>
        <p:xfrm>
          <a:off x="1131570" y="1428750"/>
          <a:ext cx="10439541" cy="5231692"/>
        </p:xfrm>
        <a:graphic>
          <a:graphicData uri="http://schemas.openxmlformats.org/drawingml/2006/table">
            <a:tbl>
              <a:tblPr firstRow="1" bandRow="1">
                <a:tableStyleId>{775DCB02-9BB8-47FD-8907-85C794F793BA}</a:tableStyleId>
              </a:tblPr>
              <a:tblGrid>
                <a:gridCol w="882217">
                  <a:extLst>
                    <a:ext uri="{9D8B030D-6E8A-4147-A177-3AD203B41FA5}">
                      <a16:colId xmlns:a16="http://schemas.microsoft.com/office/drawing/2014/main" val="20000"/>
                    </a:ext>
                  </a:extLst>
                </a:gridCol>
                <a:gridCol w="2499607">
                  <a:extLst>
                    <a:ext uri="{9D8B030D-6E8A-4147-A177-3AD203B41FA5}">
                      <a16:colId xmlns:a16="http://schemas.microsoft.com/office/drawing/2014/main" val="20001"/>
                    </a:ext>
                  </a:extLst>
                </a:gridCol>
                <a:gridCol w="7057717">
                  <a:extLst>
                    <a:ext uri="{9D8B030D-6E8A-4147-A177-3AD203B41FA5}">
                      <a16:colId xmlns:a16="http://schemas.microsoft.com/office/drawing/2014/main" val="20002"/>
                    </a:ext>
                  </a:extLst>
                </a:gridCol>
              </a:tblGrid>
              <a:tr h="619194">
                <a:tc>
                  <a:txBody>
                    <a:bodyPr/>
                    <a:lstStyle/>
                    <a:p>
                      <a:pPr marL="0" marR="0" algn="ctr">
                        <a:lnSpc>
                          <a:spcPct val="115000"/>
                        </a:lnSpc>
                        <a:spcBef>
                          <a:spcPts val="0"/>
                        </a:spcBef>
                        <a:spcAft>
                          <a:spcPts val="0"/>
                        </a:spcAft>
                      </a:pPr>
                      <a:r>
                        <a:rPr lang="en-US" sz="1800" b="1" dirty="0">
                          <a:solidFill>
                            <a:schemeClr val="tx1"/>
                          </a:solidFill>
                          <a:effectLst/>
                          <a:latin typeface="Times New Roman" panose="02020603050405020304" pitchFamily="18" charset="0"/>
                          <a:cs typeface="Times New Roman" panose="02020603050405020304" pitchFamily="18" charset="0"/>
                        </a:rPr>
                        <a:t>No.</a:t>
                      </a:r>
                      <a:endParaRPr lang="en-US"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b="1" dirty="0">
                          <a:solidFill>
                            <a:schemeClr val="tx1"/>
                          </a:solidFill>
                          <a:effectLst/>
                          <a:latin typeface="Times New Roman" panose="02020603050405020304" pitchFamily="18" charset="0"/>
                          <a:cs typeface="Times New Roman" panose="02020603050405020304" pitchFamily="18" charset="0"/>
                        </a:rPr>
                        <a:t>Institution / Client</a:t>
                      </a:r>
                      <a:endParaRPr lang="en-US"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800" b="1" dirty="0">
                          <a:solidFill>
                            <a:schemeClr val="tx1"/>
                          </a:solidFill>
                          <a:effectLst/>
                          <a:latin typeface="Times New Roman" panose="02020603050405020304" pitchFamily="18" charset="0"/>
                          <a:cs typeface="Times New Roman" panose="02020603050405020304" pitchFamily="18" charset="0"/>
                        </a:rPr>
                        <a:t>Project Description</a:t>
                      </a:r>
                      <a:endParaRPr lang="en-US" sz="16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550380">
                <a:tc>
                  <a:txBody>
                    <a:bodyPr/>
                    <a:lstStyle/>
                    <a:p>
                      <a:pPr marL="0" marR="0">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01</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err="1">
                          <a:solidFill>
                            <a:schemeClr val="tx1"/>
                          </a:solidFill>
                          <a:effectLst/>
                          <a:latin typeface="Times New Roman" panose="02020603050405020304" pitchFamily="18" charset="0"/>
                          <a:cs typeface="Times New Roman" panose="02020603050405020304" pitchFamily="18" charset="0"/>
                        </a:rPr>
                        <a:t>Jimma</a:t>
                      </a:r>
                      <a:r>
                        <a:rPr lang="en-US" sz="1600" b="1" dirty="0">
                          <a:solidFill>
                            <a:schemeClr val="tx1"/>
                          </a:solidFill>
                          <a:effectLst/>
                          <a:latin typeface="Times New Roman" panose="02020603050405020304" pitchFamily="18" charset="0"/>
                          <a:cs typeface="Times New Roman" panose="02020603050405020304" pitchFamily="18" charset="0"/>
                        </a:rPr>
                        <a:t> University</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Supply of Network Video Recorders (NVR) and CCTV Camera Systems</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550380">
                <a:tc>
                  <a:txBody>
                    <a:bodyPr/>
                    <a:lstStyle/>
                    <a:p>
                      <a:pPr marL="0" marR="0">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02</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Ambo University</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Turnkey Supply, Installation &amp; Configuration of CCTV System</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559795">
                <a:tc>
                  <a:txBody>
                    <a:bodyPr/>
                    <a:lstStyle/>
                    <a:p>
                      <a:pPr marL="0" marR="0">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03</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err="1">
                          <a:solidFill>
                            <a:schemeClr val="tx1"/>
                          </a:solidFill>
                          <a:effectLst/>
                          <a:latin typeface="Times New Roman" panose="02020603050405020304" pitchFamily="18" charset="0"/>
                          <a:cs typeface="Times New Roman" panose="02020603050405020304" pitchFamily="18" charset="0"/>
                        </a:rPr>
                        <a:t>Assosa</a:t>
                      </a:r>
                      <a:r>
                        <a:rPr lang="en-US" sz="1600" b="1" dirty="0">
                          <a:solidFill>
                            <a:schemeClr val="tx1"/>
                          </a:solidFill>
                          <a:effectLst/>
                          <a:latin typeface="Times New Roman" panose="02020603050405020304" pitchFamily="18" charset="0"/>
                          <a:cs typeface="Times New Roman" panose="02020603050405020304" pitchFamily="18" charset="0"/>
                        </a:rPr>
                        <a:t> University</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Turnkey Supply, Installation &amp; Commissioning of 86-Inch Interactive Flat Panel Displays</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750423">
                <a:tc>
                  <a:txBody>
                    <a:bodyPr/>
                    <a:lstStyle/>
                    <a:p>
                      <a:pPr marL="0" marR="0">
                        <a:lnSpc>
                          <a:spcPct val="115000"/>
                        </a:lnSpc>
                        <a:spcBef>
                          <a:spcPts val="0"/>
                        </a:spcBef>
                        <a:spcAft>
                          <a:spcPts val="0"/>
                        </a:spcAft>
                      </a:pPr>
                      <a:r>
                        <a:rPr lang="en-US" sz="1600" b="1">
                          <a:solidFill>
                            <a:schemeClr val="tx1"/>
                          </a:solidFill>
                          <a:effectLst/>
                          <a:latin typeface="Times New Roman" panose="02020603050405020304" pitchFamily="18" charset="0"/>
                          <a:cs typeface="Times New Roman" panose="02020603050405020304" pitchFamily="18" charset="0"/>
                        </a:rPr>
                        <a:t>04</a:t>
                      </a:r>
                      <a:endParaRPr lang="en-US" sz="1400" b="1">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err="1">
                          <a:solidFill>
                            <a:schemeClr val="tx1"/>
                          </a:solidFill>
                          <a:effectLst/>
                          <a:latin typeface="Times New Roman" panose="02020603050405020304" pitchFamily="18" charset="0"/>
                          <a:cs typeface="Times New Roman" panose="02020603050405020304" pitchFamily="18" charset="0"/>
                        </a:rPr>
                        <a:t>Jimma</a:t>
                      </a:r>
                      <a:r>
                        <a:rPr lang="en-US" sz="1600" b="1" dirty="0">
                          <a:solidFill>
                            <a:schemeClr val="tx1"/>
                          </a:solidFill>
                          <a:effectLst/>
                          <a:latin typeface="Times New Roman" panose="02020603050405020304" pitchFamily="18" charset="0"/>
                          <a:cs typeface="Times New Roman" panose="02020603050405020304" pitchFamily="18" charset="0"/>
                        </a:rPr>
                        <a:t> University</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Turnkey Supply, Installation, Commissioning &amp; Testing of 15 m² Outdoor LED Display and Audio-Visual Equipment</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550380">
                <a:tc>
                  <a:txBody>
                    <a:bodyPr/>
                    <a:lstStyle/>
                    <a:p>
                      <a:pPr marL="0" marR="0">
                        <a:lnSpc>
                          <a:spcPct val="115000"/>
                        </a:lnSpc>
                        <a:spcBef>
                          <a:spcPts val="0"/>
                        </a:spcBef>
                        <a:spcAft>
                          <a:spcPts val="0"/>
                        </a:spcAft>
                      </a:pPr>
                      <a:r>
                        <a:rPr lang="en-US" sz="1600" b="1">
                          <a:solidFill>
                            <a:schemeClr val="tx1"/>
                          </a:solidFill>
                          <a:effectLst/>
                          <a:latin typeface="Times New Roman" panose="02020603050405020304" pitchFamily="18" charset="0"/>
                          <a:cs typeface="Times New Roman" panose="02020603050405020304" pitchFamily="18" charset="0"/>
                        </a:rPr>
                        <a:t>05</a:t>
                      </a:r>
                      <a:endParaRPr lang="en-US" sz="1400" b="1">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a:solidFill>
                            <a:schemeClr val="tx1"/>
                          </a:solidFill>
                          <a:effectLst/>
                          <a:latin typeface="Times New Roman" panose="02020603050405020304" pitchFamily="18" charset="0"/>
                          <a:cs typeface="Times New Roman" panose="02020603050405020304" pitchFamily="18" charset="0"/>
                        </a:rPr>
                        <a:t>Dire Dawa University</a:t>
                      </a:r>
                      <a:endParaRPr lang="en-US" sz="1400" b="1">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Supply of Electrical Cables and Distribution Boards</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550380">
                <a:tc>
                  <a:txBody>
                    <a:bodyPr/>
                    <a:lstStyle/>
                    <a:p>
                      <a:pPr marL="0" marR="0">
                        <a:lnSpc>
                          <a:spcPct val="115000"/>
                        </a:lnSpc>
                        <a:spcBef>
                          <a:spcPts val="0"/>
                        </a:spcBef>
                        <a:spcAft>
                          <a:spcPts val="0"/>
                        </a:spcAft>
                      </a:pPr>
                      <a:r>
                        <a:rPr lang="en-US" sz="1600" b="1">
                          <a:solidFill>
                            <a:schemeClr val="tx1"/>
                          </a:solidFill>
                          <a:effectLst/>
                          <a:latin typeface="Times New Roman" panose="02020603050405020304" pitchFamily="18" charset="0"/>
                          <a:cs typeface="Times New Roman" panose="02020603050405020304" pitchFamily="18" charset="0"/>
                        </a:rPr>
                        <a:t>06</a:t>
                      </a:r>
                      <a:endParaRPr lang="en-US" sz="1400" b="1">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Dire </a:t>
                      </a:r>
                      <a:r>
                        <a:rPr lang="en-US" sz="1600" b="1" dirty="0" err="1">
                          <a:solidFill>
                            <a:schemeClr val="tx1"/>
                          </a:solidFill>
                          <a:effectLst/>
                          <a:latin typeface="Times New Roman" panose="02020603050405020304" pitchFamily="18" charset="0"/>
                          <a:cs typeface="Times New Roman" panose="02020603050405020304" pitchFamily="18" charset="0"/>
                        </a:rPr>
                        <a:t>Dawa</a:t>
                      </a:r>
                      <a:r>
                        <a:rPr lang="en-US" sz="1600" b="1" dirty="0">
                          <a:solidFill>
                            <a:schemeClr val="tx1"/>
                          </a:solidFill>
                          <a:effectLst/>
                          <a:latin typeface="Times New Roman" panose="02020603050405020304" pitchFamily="18" charset="0"/>
                          <a:cs typeface="Times New Roman" panose="02020603050405020304" pitchFamily="18" charset="0"/>
                        </a:rPr>
                        <a:t> University</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Supply &amp; Installation of Biometric Attendance System</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550380">
                <a:tc>
                  <a:txBody>
                    <a:bodyPr/>
                    <a:lstStyle/>
                    <a:p>
                      <a:pPr marL="0" marR="0">
                        <a:lnSpc>
                          <a:spcPct val="115000"/>
                        </a:lnSpc>
                        <a:spcBef>
                          <a:spcPts val="0"/>
                        </a:spcBef>
                        <a:spcAft>
                          <a:spcPts val="0"/>
                        </a:spcAft>
                      </a:pPr>
                      <a:r>
                        <a:rPr lang="en-US" sz="1600" b="1">
                          <a:solidFill>
                            <a:schemeClr val="tx1"/>
                          </a:solidFill>
                          <a:effectLst/>
                          <a:latin typeface="Times New Roman" panose="02020603050405020304" pitchFamily="18" charset="0"/>
                          <a:cs typeface="Times New Roman" panose="02020603050405020304" pitchFamily="18" charset="0"/>
                        </a:rPr>
                        <a:t>07</a:t>
                      </a:r>
                      <a:endParaRPr lang="en-US" sz="1400" b="1">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a:solidFill>
                            <a:schemeClr val="tx1"/>
                          </a:solidFill>
                          <a:effectLst/>
                          <a:latin typeface="Times New Roman" panose="02020603050405020304" pitchFamily="18" charset="0"/>
                          <a:cs typeface="Times New Roman" panose="02020603050405020304" pitchFamily="18" charset="0"/>
                        </a:rPr>
                        <a:t>Haramaya University</a:t>
                      </a:r>
                      <a:endParaRPr lang="en-US" sz="1400" b="1">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Procurement &amp; Supply of Electrical Materials</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550380">
                <a:tc>
                  <a:txBody>
                    <a:bodyPr/>
                    <a:lstStyle/>
                    <a:p>
                      <a:pPr marL="0" marR="0">
                        <a:lnSpc>
                          <a:spcPct val="115000"/>
                        </a:lnSpc>
                        <a:spcBef>
                          <a:spcPts val="0"/>
                        </a:spcBef>
                        <a:spcAft>
                          <a:spcPts val="0"/>
                        </a:spcAft>
                      </a:pPr>
                      <a:r>
                        <a:rPr lang="en-US" sz="1600" b="1">
                          <a:solidFill>
                            <a:schemeClr val="tx1"/>
                          </a:solidFill>
                          <a:effectLst/>
                          <a:latin typeface="Times New Roman" panose="02020603050405020304" pitchFamily="18" charset="0"/>
                          <a:cs typeface="Times New Roman" panose="02020603050405020304" pitchFamily="18" charset="0"/>
                        </a:rPr>
                        <a:t>08</a:t>
                      </a:r>
                      <a:endParaRPr lang="en-US" sz="1400" b="1">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Ras Hotel</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600" b="1" dirty="0">
                          <a:solidFill>
                            <a:schemeClr val="tx1"/>
                          </a:solidFill>
                          <a:effectLst/>
                          <a:latin typeface="Times New Roman" panose="02020603050405020304" pitchFamily="18" charset="0"/>
                          <a:cs typeface="Times New Roman" panose="02020603050405020304" pitchFamily="18" charset="0"/>
                        </a:rPr>
                        <a:t>Supply, Installation &amp; Commissioning of Full Surveillance System</a:t>
                      </a:r>
                      <a:endParaRPr lang="en-US" sz="1400" b="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460673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15AE3-8ABD-A61D-A182-B02CEBE62B3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BD5585F-3C89-F641-92A4-5912C97E471F}"/>
              </a:ext>
            </a:extLst>
          </p:cNvPr>
          <p:cNvSpPr txBox="1"/>
          <p:nvPr/>
        </p:nvSpPr>
        <p:spPr>
          <a:xfrm>
            <a:off x="401379" y="311713"/>
            <a:ext cx="6097772"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rPr>
              <a:t>06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rPr>
              <a:t>SELECTED PRO</a:t>
            </a:r>
            <a:r>
              <a:rPr lang="en-US" sz="3200" b="1" dirty="0">
                <a:solidFill>
                  <a:schemeClr val="accent4">
                    <a:lumMod val="75000"/>
                  </a:schemeClr>
                </a:solidFill>
                <a:latin typeface="Times New Roman" panose="02020603050405020304" pitchFamily="18" charset="0"/>
                <a:cs typeface="Times New Roman" panose="02020603050405020304" pitchFamily="18" charset="0"/>
              </a:rPr>
              <a:t>JECTS 2</a:t>
            </a:r>
            <a:endPar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id="{80337239-83BF-E1BD-FE4F-CFAAF3D6EBD3}"/>
              </a:ext>
            </a:extLst>
          </p:cNvPr>
          <p:cNvGraphicFramePr>
            <a:graphicFrameLocks noGrp="1"/>
          </p:cNvGraphicFramePr>
          <p:nvPr>
            <p:extLst>
              <p:ext uri="{D42A27DB-BD31-4B8C-83A1-F6EECF244321}">
                <p14:modId xmlns:p14="http://schemas.microsoft.com/office/powerpoint/2010/main" val="4023150169"/>
              </p:ext>
            </p:extLst>
          </p:nvPr>
        </p:nvGraphicFramePr>
        <p:xfrm>
          <a:off x="1021080" y="1474470"/>
          <a:ext cx="10256520" cy="5219841"/>
        </p:xfrm>
        <a:graphic>
          <a:graphicData uri="http://schemas.openxmlformats.org/drawingml/2006/table">
            <a:tbl>
              <a:tblPr firstRow="1" bandRow="1">
                <a:tableStyleId>{775DCB02-9BB8-47FD-8907-85C794F793BA}</a:tableStyleId>
              </a:tblPr>
              <a:tblGrid>
                <a:gridCol w="866751">
                  <a:extLst>
                    <a:ext uri="{9D8B030D-6E8A-4147-A177-3AD203B41FA5}">
                      <a16:colId xmlns:a16="http://schemas.microsoft.com/office/drawing/2014/main" val="20000"/>
                    </a:ext>
                  </a:extLst>
                </a:gridCol>
                <a:gridCol w="2455784">
                  <a:extLst>
                    <a:ext uri="{9D8B030D-6E8A-4147-A177-3AD203B41FA5}">
                      <a16:colId xmlns:a16="http://schemas.microsoft.com/office/drawing/2014/main" val="20001"/>
                    </a:ext>
                  </a:extLst>
                </a:gridCol>
                <a:gridCol w="6933985">
                  <a:extLst>
                    <a:ext uri="{9D8B030D-6E8A-4147-A177-3AD203B41FA5}">
                      <a16:colId xmlns:a16="http://schemas.microsoft.com/office/drawing/2014/main" val="20002"/>
                    </a:ext>
                  </a:extLst>
                </a:gridCol>
              </a:tblGrid>
              <a:tr h="650819">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No.</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Institution / Client</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Project Description</a:t>
                      </a:r>
                    </a:p>
                  </a:txBody>
                  <a:tcPr marL="68580" marR="68580" marT="0" marB="0"/>
                </a:tc>
                <a:extLst>
                  <a:ext uri="{0D108BD9-81ED-4DB2-BD59-A6C34878D82A}">
                    <a16:rowId xmlns:a16="http://schemas.microsoft.com/office/drawing/2014/main" val="10000"/>
                  </a:ext>
                </a:extLst>
              </a:tr>
              <a:tr h="650819">
                <a:tc>
                  <a:txBody>
                    <a:bodyPr/>
                    <a:lstStyle/>
                    <a:p>
                      <a:pPr marL="0" marR="0" algn="ctr" defTabSz="914400" rtl="0" eaLnBrk="1" latinLnBrk="0" hangingPunct="1">
                        <a:lnSpc>
                          <a:spcPct val="115000"/>
                        </a:lnSpc>
                        <a:spcBef>
                          <a:spcPts val="0"/>
                        </a:spcBef>
                        <a:spcAft>
                          <a:spcPts val="0"/>
                        </a:spcAft>
                      </a:pPr>
                      <a:r>
                        <a:rPr lang="en-US" sz="1800" b="1" kern="1200">
                          <a:solidFill>
                            <a:schemeClr val="tx1"/>
                          </a:solidFill>
                          <a:effectLst/>
                          <a:latin typeface="Times New Roman" panose="02020603050405020304" pitchFamily="18" charset="0"/>
                          <a:ea typeface="+mn-ea"/>
                          <a:cs typeface="Times New Roman" panose="02020603050405020304" pitchFamily="18" charset="0"/>
                        </a:rPr>
                        <a:t>09</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Ambo Referral Hospital</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Supply of Dell PowerEdge R730 2U Rack-Mountable Server</a:t>
                      </a:r>
                    </a:p>
                  </a:txBody>
                  <a:tcPr marL="68580" marR="68580" marT="0" marB="0"/>
                </a:tc>
                <a:extLst>
                  <a:ext uri="{0D108BD9-81ED-4DB2-BD59-A6C34878D82A}">
                    <a16:rowId xmlns:a16="http://schemas.microsoft.com/office/drawing/2014/main" val="10001"/>
                  </a:ext>
                </a:extLst>
              </a:tr>
              <a:tr h="650819">
                <a:tc>
                  <a:txBody>
                    <a:bodyPr/>
                    <a:lstStyle/>
                    <a:p>
                      <a:pPr marL="0" marR="0" algn="ctr" defTabSz="914400" rtl="0" eaLnBrk="1" latinLnBrk="0" hangingPunct="1">
                        <a:lnSpc>
                          <a:spcPct val="115000"/>
                        </a:lnSpc>
                        <a:spcBef>
                          <a:spcPts val="0"/>
                        </a:spcBef>
                        <a:spcAft>
                          <a:spcPts val="0"/>
                        </a:spcAft>
                      </a:pPr>
                      <a:r>
                        <a:rPr lang="en-US" sz="1800" b="1" kern="1200">
                          <a:solidFill>
                            <a:schemeClr val="tx1"/>
                          </a:solidFill>
                          <a:effectLst/>
                          <a:latin typeface="Times New Roman" panose="02020603050405020304" pitchFamily="18" charset="0"/>
                          <a:ea typeface="+mn-ea"/>
                          <a:cs typeface="Times New Roman" panose="02020603050405020304" pitchFamily="18" charset="0"/>
                        </a:rPr>
                        <a:t>10</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Animal Science Institute</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a:solidFill>
                            <a:schemeClr val="tx1"/>
                          </a:solidFill>
                          <a:effectLst/>
                          <a:latin typeface="Times New Roman" panose="02020603050405020304" pitchFamily="18" charset="0"/>
                          <a:ea typeface="+mn-ea"/>
                          <a:cs typeface="Times New Roman" panose="02020603050405020304" pitchFamily="18" charset="0"/>
                        </a:rPr>
                        <a:t>Supply of Automatic Transfer Switch (ATS)</a:t>
                      </a:r>
                    </a:p>
                  </a:txBody>
                  <a:tcPr marL="68580" marR="68580" marT="0" marB="0"/>
                </a:tc>
                <a:extLst>
                  <a:ext uri="{0D108BD9-81ED-4DB2-BD59-A6C34878D82A}">
                    <a16:rowId xmlns:a16="http://schemas.microsoft.com/office/drawing/2014/main" val="10002"/>
                  </a:ext>
                </a:extLst>
              </a:tr>
              <a:tr h="782262">
                <a:tc>
                  <a:txBody>
                    <a:bodyPr/>
                    <a:lstStyle/>
                    <a:p>
                      <a:pPr marL="0" marR="0" algn="ctr" defTabSz="914400" rtl="0" eaLnBrk="1" latinLnBrk="0" hangingPunct="1">
                        <a:lnSpc>
                          <a:spcPct val="115000"/>
                        </a:lnSpc>
                        <a:spcBef>
                          <a:spcPts val="0"/>
                        </a:spcBef>
                        <a:spcAft>
                          <a:spcPts val="0"/>
                        </a:spcAft>
                      </a:pPr>
                      <a:r>
                        <a:rPr lang="en-US" sz="1800" b="1" kern="1200">
                          <a:solidFill>
                            <a:schemeClr val="tx1"/>
                          </a:solidFill>
                          <a:effectLst/>
                          <a:latin typeface="Times New Roman" panose="02020603050405020304" pitchFamily="18" charset="0"/>
                          <a:ea typeface="+mn-ea"/>
                          <a:cs typeface="Times New Roman" panose="02020603050405020304" pitchFamily="18" charset="0"/>
                        </a:rPr>
                        <a:t>11</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Nib International Bank</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Fiber to Copper Media Converter</a:t>
                      </a:r>
                    </a:p>
                  </a:txBody>
                  <a:tcPr marL="68580" marR="68580" marT="0" marB="0"/>
                </a:tc>
                <a:extLst>
                  <a:ext uri="{0D108BD9-81ED-4DB2-BD59-A6C34878D82A}">
                    <a16:rowId xmlns:a16="http://schemas.microsoft.com/office/drawing/2014/main" val="10003"/>
                  </a:ext>
                </a:extLst>
              </a:tr>
              <a:tr h="802547">
                <a:tc>
                  <a:txBody>
                    <a:bodyPr/>
                    <a:lstStyle/>
                    <a:p>
                      <a:pPr marL="0" marR="0" algn="ctr" defTabSz="914400" rtl="0" eaLnBrk="1" latinLnBrk="0" hangingPunct="1">
                        <a:lnSpc>
                          <a:spcPct val="115000"/>
                        </a:lnSpc>
                        <a:spcBef>
                          <a:spcPts val="0"/>
                        </a:spcBef>
                        <a:spcAft>
                          <a:spcPts val="0"/>
                        </a:spcAft>
                      </a:pPr>
                      <a:r>
                        <a:rPr lang="en-US" sz="1800" b="1" kern="1200">
                          <a:solidFill>
                            <a:schemeClr val="tx1"/>
                          </a:solidFill>
                          <a:effectLst/>
                          <a:latin typeface="Times New Roman" panose="02020603050405020304" pitchFamily="18" charset="0"/>
                          <a:ea typeface="+mn-ea"/>
                          <a:cs typeface="Times New Roman" panose="02020603050405020304" pitchFamily="18" charset="0"/>
                        </a:rPr>
                        <a:t>12</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a:solidFill>
                            <a:schemeClr val="tx1"/>
                          </a:solidFill>
                          <a:effectLst/>
                          <a:latin typeface="Times New Roman" panose="02020603050405020304" pitchFamily="18" charset="0"/>
                          <a:ea typeface="+mn-ea"/>
                          <a:cs typeface="Times New Roman" panose="02020603050405020304" pitchFamily="18" charset="0"/>
                        </a:rPr>
                        <a:t>Federal High Court</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Supply of Mobile Phones</a:t>
                      </a:r>
                    </a:p>
                  </a:txBody>
                  <a:tcPr marL="68580" marR="68580" marT="0" marB="0"/>
                </a:tc>
                <a:extLst>
                  <a:ext uri="{0D108BD9-81ED-4DB2-BD59-A6C34878D82A}">
                    <a16:rowId xmlns:a16="http://schemas.microsoft.com/office/drawing/2014/main" val="10004"/>
                  </a:ext>
                </a:extLst>
              </a:tr>
              <a:tr h="650819">
                <a:tc>
                  <a:txBody>
                    <a:bodyPr/>
                    <a:lstStyle/>
                    <a:p>
                      <a:pPr marL="0" marR="0" algn="ctr" defTabSz="914400" rtl="0" eaLnBrk="1" latinLnBrk="0" hangingPunct="1">
                        <a:lnSpc>
                          <a:spcPct val="115000"/>
                        </a:lnSpc>
                        <a:spcBef>
                          <a:spcPts val="0"/>
                        </a:spcBef>
                        <a:spcAft>
                          <a:spcPts val="0"/>
                        </a:spcAft>
                      </a:pPr>
                      <a:r>
                        <a:rPr lang="en-US" sz="1800" b="1" kern="1200">
                          <a:solidFill>
                            <a:schemeClr val="tx1"/>
                          </a:solidFill>
                          <a:effectLst/>
                          <a:latin typeface="Times New Roman" panose="02020603050405020304" pitchFamily="18" charset="0"/>
                          <a:ea typeface="+mn-ea"/>
                          <a:cs typeface="Times New Roman" panose="02020603050405020304" pitchFamily="18" charset="0"/>
                        </a:rPr>
                        <a:t>13</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a:solidFill>
                            <a:schemeClr val="tx1"/>
                          </a:solidFill>
                          <a:effectLst/>
                          <a:latin typeface="Times New Roman" panose="02020603050405020304" pitchFamily="18" charset="0"/>
                          <a:ea typeface="+mn-ea"/>
                          <a:cs typeface="Times New Roman" panose="02020603050405020304" pitchFamily="18" charset="0"/>
                        </a:rPr>
                        <a:t>Salale University Referral Hospital</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Supply of Electrical Cables</a:t>
                      </a:r>
                    </a:p>
                  </a:txBody>
                  <a:tcPr marL="68580" marR="68580" marT="0" marB="0"/>
                </a:tc>
                <a:extLst>
                  <a:ext uri="{0D108BD9-81ED-4DB2-BD59-A6C34878D82A}">
                    <a16:rowId xmlns:a16="http://schemas.microsoft.com/office/drawing/2014/main" val="10005"/>
                  </a:ext>
                </a:extLst>
              </a:tr>
              <a:tr h="515878">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14</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a:solidFill>
                            <a:schemeClr val="tx1"/>
                          </a:solidFill>
                          <a:effectLst/>
                          <a:latin typeface="Times New Roman" panose="02020603050405020304" pitchFamily="18" charset="0"/>
                          <a:ea typeface="+mn-ea"/>
                          <a:cs typeface="Times New Roman" panose="02020603050405020304" pitchFamily="18" charset="0"/>
                        </a:rPr>
                        <a:t>Jimma University</a:t>
                      </a:r>
                    </a:p>
                  </a:txBody>
                  <a:tcPr marL="68580" marR="68580" marT="0" marB="0"/>
                </a:tc>
                <a:tc>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Supply of 256-Channel NVR and ICT Equipment</a:t>
                      </a:r>
                    </a:p>
                  </a:txBody>
                  <a:tcPr marL="68580" marR="68580" marT="0" marB="0"/>
                </a:tc>
                <a:extLst>
                  <a:ext uri="{0D108BD9-81ED-4DB2-BD59-A6C34878D82A}">
                    <a16:rowId xmlns:a16="http://schemas.microsoft.com/office/drawing/2014/main" val="10006"/>
                  </a:ext>
                </a:extLst>
              </a:tr>
              <a:tr h="515878">
                <a:tc gridSpan="3">
                  <a:txBody>
                    <a:bodyPr/>
                    <a:lstStyle/>
                    <a:p>
                      <a:pPr marL="0" marR="0" algn="ctr" defTabSz="914400" rtl="0" eaLnBrk="1" latinLnBrk="0" hangingPunct="1">
                        <a:lnSpc>
                          <a:spcPct val="115000"/>
                        </a:lnSpc>
                        <a:spcBef>
                          <a:spcPts val="0"/>
                        </a:spcBef>
                        <a:spcAft>
                          <a:spcPts val="0"/>
                        </a:spcAft>
                      </a:pPr>
                      <a:r>
                        <a:rPr lang="en-US" sz="1800" b="1" kern="1200" dirty="0">
                          <a:solidFill>
                            <a:schemeClr val="tx1"/>
                          </a:solidFill>
                          <a:effectLst/>
                          <a:latin typeface="Times New Roman" panose="02020603050405020304" pitchFamily="18" charset="0"/>
                          <a:ea typeface="+mn-ea"/>
                          <a:cs typeface="Times New Roman" panose="02020603050405020304" pitchFamily="18" charset="0"/>
                        </a:rPr>
                        <a:t>                                TOTAL — Projects with Stated Values</a:t>
                      </a:r>
                    </a:p>
                  </a:txBody>
                  <a:tcPr marL="68580" marR="68580" marT="0" marB="0"/>
                </a:tc>
                <a:tc hMerge="1">
                  <a:txBody>
                    <a:bodyPr/>
                    <a:lstStyle/>
                    <a:p>
                      <a:pPr marL="0" marR="0">
                        <a:lnSpc>
                          <a:spcPct val="115000"/>
                        </a:lnSpc>
                        <a:spcBef>
                          <a:spcPts val="0"/>
                        </a:spcBef>
                        <a:spcAft>
                          <a:spcPts val="0"/>
                        </a:spcAft>
                      </a:pPr>
                      <a:endParaRPr lang="en-US" sz="1100" dirty="0">
                        <a:effectLst/>
                        <a:latin typeface="Calibri"/>
                        <a:ea typeface="Calibri"/>
                        <a:cs typeface="Times New Roman"/>
                      </a:endParaRPr>
                    </a:p>
                  </a:txBody>
                  <a:tcPr marL="68580" marR="68580" marT="0" marB="0">
                    <a:gradFill>
                      <a:gsLst>
                        <a:gs pos="1000">
                          <a:schemeClr val="tx1"/>
                        </a:gs>
                        <a:gs pos="21000">
                          <a:schemeClr val="accent5">
                            <a:lumMod val="75000"/>
                          </a:schemeClr>
                        </a:gs>
                        <a:gs pos="75000">
                          <a:schemeClr val="bg1"/>
                        </a:gs>
                      </a:gsLst>
                      <a:path path="rect">
                        <a:fillToRect l="100000" t="100000"/>
                      </a:path>
                    </a:gradFill>
                  </a:tcPr>
                </a:tc>
                <a:tc hMerge="1">
                  <a:txBody>
                    <a:bodyPr/>
                    <a:lstStyle/>
                    <a:p>
                      <a:endParaRPr lang="en-US" sz="1100" dirty="0">
                        <a:effectLst/>
                        <a:latin typeface="Calibri"/>
                        <a:cs typeface="Times New Roman"/>
                      </a:endParaRPr>
                    </a:p>
                  </a:txBody>
                  <a:tcPr marL="68580" marR="68580" marT="0" marB="0">
                    <a:gradFill>
                      <a:gsLst>
                        <a:gs pos="1000">
                          <a:schemeClr val="tx1"/>
                        </a:gs>
                        <a:gs pos="21000">
                          <a:schemeClr val="accent5">
                            <a:lumMod val="75000"/>
                          </a:schemeClr>
                        </a:gs>
                        <a:gs pos="75000">
                          <a:schemeClr val="bg1"/>
                        </a:gs>
                      </a:gsLst>
                      <a:path path="rect">
                        <a:fillToRect l="100000" t="100000"/>
                      </a:path>
                    </a:gra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726297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26713-963B-BF1B-DCF0-8F12C0A330D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5CD1D03-DC8A-27A1-DA0D-D130E70DA89C}"/>
              </a:ext>
            </a:extLst>
          </p:cNvPr>
          <p:cNvSpPr txBox="1"/>
          <p:nvPr/>
        </p:nvSpPr>
        <p:spPr>
          <a:xfrm>
            <a:off x="419845" y="307185"/>
            <a:ext cx="6097772"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rPr>
              <a:t>07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accent4">
                    <a:lumMod val="75000"/>
                  </a:schemeClr>
                </a:solidFill>
                <a:latin typeface="Times New Roman" panose="02020603050405020304" pitchFamily="18" charset="0"/>
                <a:cs typeface="Times New Roman" panose="02020603050405020304" pitchFamily="18" charset="0"/>
              </a:rPr>
              <a:t>OUR GOLS</a:t>
            </a:r>
            <a:endPar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90B9C3E8-E651-4CC4-262C-A640D8E63A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4229" y="0"/>
            <a:ext cx="6097771" cy="6858000"/>
          </a:xfrm>
          <a:prstGeom prst="rect">
            <a:avLst/>
          </a:prstGeom>
        </p:spPr>
      </p:pic>
      <p:sp>
        <p:nvSpPr>
          <p:cNvPr id="7" name="Right Triangle 6">
            <a:extLst>
              <a:ext uri="{FF2B5EF4-FFF2-40B4-BE49-F238E27FC236}">
                <a16:creationId xmlns:a16="http://schemas.microsoft.com/office/drawing/2014/main" id="{3023B9DC-16FC-E179-72FD-A268E651D525}"/>
              </a:ext>
            </a:extLst>
          </p:cNvPr>
          <p:cNvSpPr/>
          <p:nvPr/>
        </p:nvSpPr>
        <p:spPr>
          <a:xfrm rot="16200000">
            <a:off x="8658446" y="3324446"/>
            <a:ext cx="3551274" cy="3515833"/>
          </a:xfrm>
          <a:prstGeom prst="rtTriangle">
            <a:avLst/>
          </a:prstGeom>
          <a:solidFill>
            <a:schemeClr val="accent1">
              <a:alpha val="7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F0BBCEA-1122-F778-A5AE-95AFE94D3E3B}"/>
              </a:ext>
            </a:extLst>
          </p:cNvPr>
          <p:cNvSpPr txBox="1"/>
          <p:nvPr/>
        </p:nvSpPr>
        <p:spPr>
          <a:xfrm>
            <a:off x="132702" y="1441518"/>
            <a:ext cx="5916703" cy="646331"/>
          </a:xfrm>
          <a:prstGeom prst="rect">
            <a:avLst/>
          </a:prstGeom>
          <a:noFill/>
        </p:spPr>
        <p:txBody>
          <a:bodyPr wrap="square">
            <a:spAutoFit/>
          </a:bodyPr>
          <a:lstStyle/>
          <a:p>
            <a:pPr algn="just"/>
            <a:r>
              <a:rPr lang="en-US" b="1" dirty="0">
                <a:solidFill>
                  <a:schemeClr val="bg1"/>
                </a:solidFill>
                <a:latin typeface="Times New Roman" panose="02020603050405020304" pitchFamily="18" charset="0"/>
                <a:cs typeface="Times New Roman" panose="02020603050405020304" pitchFamily="18" charset="0"/>
              </a:rPr>
              <a:t>GOAL 01 </a:t>
            </a:r>
            <a:r>
              <a:rPr lang="en-US" dirty="0">
                <a:solidFill>
                  <a:schemeClr val="bg1"/>
                </a:solidFill>
                <a:latin typeface="Times New Roman" panose="02020603050405020304" pitchFamily="18" charset="0"/>
                <a:cs typeface="Times New Roman" panose="02020603050405020304" pitchFamily="18" charset="0"/>
              </a:rPr>
              <a:t>— Customer Excellence Deliver reliable solutions and professional service that create lasting customer value.</a:t>
            </a:r>
            <a:r>
              <a:rPr lang="en-US" dirty="0">
                <a:latin typeface="Times New Roman" panose="02020603050405020304" pitchFamily="18" charset="0"/>
                <a:cs typeface="Times New Roman" panose="02020603050405020304" pitchFamily="18" charset="0"/>
              </a:rPr>
              <a:t>.</a:t>
            </a:r>
          </a:p>
        </p:txBody>
      </p:sp>
      <p:sp>
        <p:nvSpPr>
          <p:cNvPr id="13" name="TextBox 12">
            <a:extLst>
              <a:ext uri="{FF2B5EF4-FFF2-40B4-BE49-F238E27FC236}">
                <a16:creationId xmlns:a16="http://schemas.microsoft.com/office/drawing/2014/main" id="{08F93224-BA75-DA1C-32FE-9840E3F70610}"/>
              </a:ext>
            </a:extLst>
          </p:cNvPr>
          <p:cNvSpPr txBox="1"/>
          <p:nvPr/>
        </p:nvSpPr>
        <p:spPr>
          <a:xfrm>
            <a:off x="87877" y="2097020"/>
            <a:ext cx="6096000" cy="646331"/>
          </a:xfrm>
          <a:prstGeom prst="rect">
            <a:avLst/>
          </a:prstGeom>
          <a:noFill/>
        </p:spPr>
        <p:txBody>
          <a:bodyPr wrap="square">
            <a:spAutoFit/>
          </a:bodyPr>
          <a:lstStyle/>
          <a:p>
            <a:pPr algn="just"/>
            <a:r>
              <a:rPr lang="en-US" b="1" dirty="0">
                <a:solidFill>
                  <a:schemeClr val="bg1"/>
                </a:solidFill>
                <a:latin typeface="Times New Roman" panose="02020603050405020304" pitchFamily="18" charset="0"/>
                <a:cs typeface="Times New Roman" panose="02020603050405020304" pitchFamily="18" charset="0"/>
              </a:rPr>
              <a:t>GOAL 02 </a:t>
            </a:r>
            <a:r>
              <a:rPr lang="en-US" dirty="0">
                <a:solidFill>
                  <a:schemeClr val="bg1"/>
                </a:solidFill>
                <a:latin typeface="Times New Roman" panose="02020603050405020304" pitchFamily="18" charset="0"/>
                <a:cs typeface="Times New Roman" panose="02020603050405020304" pitchFamily="18" charset="0"/>
              </a:rPr>
              <a:t>— Technology Leadership Become a trusted leader in security, ICT, and integrated technology solutions in Ethiopia.</a:t>
            </a:r>
          </a:p>
        </p:txBody>
      </p:sp>
      <p:sp>
        <p:nvSpPr>
          <p:cNvPr id="17" name="TextBox 16">
            <a:extLst>
              <a:ext uri="{FF2B5EF4-FFF2-40B4-BE49-F238E27FC236}">
                <a16:creationId xmlns:a16="http://schemas.microsoft.com/office/drawing/2014/main" id="{F71F1C43-B713-2DD0-88D6-CF859EF71276}"/>
              </a:ext>
            </a:extLst>
          </p:cNvPr>
          <p:cNvSpPr txBox="1"/>
          <p:nvPr/>
        </p:nvSpPr>
        <p:spPr>
          <a:xfrm>
            <a:off x="87878" y="2833421"/>
            <a:ext cx="6096000" cy="923330"/>
          </a:xfrm>
          <a:prstGeom prst="rect">
            <a:avLst/>
          </a:prstGeom>
          <a:noFill/>
        </p:spPr>
        <p:txBody>
          <a:bodyPr wrap="square">
            <a:spAutoFit/>
          </a:bodyPr>
          <a:lstStyle/>
          <a:p>
            <a:pPr algn="just"/>
            <a:r>
              <a:rPr lang="en-US" sz="1800" b="1" dirty="0">
                <a:solidFill>
                  <a:schemeClr val="bg1"/>
                </a:solidFill>
                <a:latin typeface="Times New Roman" panose="02020603050405020304" pitchFamily="18" charset="0"/>
                <a:cs typeface="Times New Roman" panose="02020603050405020304" pitchFamily="18" charset="0"/>
              </a:rPr>
              <a:t>GOAL 03 </a:t>
            </a:r>
            <a:r>
              <a:rPr lang="en-US" sz="1800" dirty="0">
                <a:solidFill>
                  <a:schemeClr val="bg1"/>
                </a:solidFill>
                <a:latin typeface="Times New Roman" panose="02020603050405020304" pitchFamily="18" charset="0"/>
                <a:cs typeface="Times New Roman" panose="02020603050405020304" pitchFamily="18" charset="0"/>
              </a:rPr>
              <a:t>— Strategic Partnerships Build long-term partnerships with leading global technology manufacturers and solution providers.</a:t>
            </a:r>
          </a:p>
        </p:txBody>
      </p:sp>
      <p:sp>
        <p:nvSpPr>
          <p:cNvPr id="19" name="TextBox 18">
            <a:extLst>
              <a:ext uri="{FF2B5EF4-FFF2-40B4-BE49-F238E27FC236}">
                <a16:creationId xmlns:a16="http://schemas.microsoft.com/office/drawing/2014/main" id="{ABC11CB4-0DA5-71EE-D237-155C34834269}"/>
              </a:ext>
            </a:extLst>
          </p:cNvPr>
          <p:cNvSpPr txBox="1"/>
          <p:nvPr/>
        </p:nvSpPr>
        <p:spPr>
          <a:xfrm>
            <a:off x="87878" y="3759219"/>
            <a:ext cx="6096000" cy="923330"/>
          </a:xfrm>
          <a:prstGeom prst="rect">
            <a:avLst/>
          </a:prstGeom>
          <a:noFill/>
        </p:spPr>
        <p:txBody>
          <a:bodyPr wrap="square">
            <a:spAutoFit/>
          </a:bodyPr>
          <a:lstStyle/>
          <a:p>
            <a:pPr algn="just"/>
            <a:r>
              <a:rPr lang="en-US" b="1" dirty="0">
                <a:solidFill>
                  <a:schemeClr val="bg1"/>
                </a:solidFill>
                <a:latin typeface="Times New Roman" panose="02020603050405020304" pitchFamily="18" charset="0"/>
                <a:cs typeface="Times New Roman" panose="02020603050405020304" pitchFamily="18" charset="0"/>
              </a:rPr>
              <a:t>GOAL 04 </a:t>
            </a:r>
            <a:r>
              <a:rPr lang="en-US" dirty="0">
                <a:solidFill>
                  <a:schemeClr val="bg1"/>
                </a:solidFill>
                <a:latin typeface="Times New Roman" panose="02020603050405020304" pitchFamily="18" charset="0"/>
                <a:cs typeface="Times New Roman" panose="02020603050405020304" pitchFamily="18" charset="0"/>
              </a:rPr>
              <a:t>— Project Excellence Strengthen our ability to deliver high-quality, efficient, and scalable turnkey technology projects.</a:t>
            </a:r>
          </a:p>
        </p:txBody>
      </p:sp>
      <p:sp>
        <p:nvSpPr>
          <p:cNvPr id="21" name="TextBox 20">
            <a:extLst>
              <a:ext uri="{FF2B5EF4-FFF2-40B4-BE49-F238E27FC236}">
                <a16:creationId xmlns:a16="http://schemas.microsoft.com/office/drawing/2014/main" id="{5DA6AC18-3B70-BEE0-DCF7-AADFE6E2B107}"/>
              </a:ext>
            </a:extLst>
          </p:cNvPr>
          <p:cNvSpPr txBox="1"/>
          <p:nvPr/>
        </p:nvSpPr>
        <p:spPr>
          <a:xfrm>
            <a:off x="87878" y="4673378"/>
            <a:ext cx="6096000" cy="923330"/>
          </a:xfrm>
          <a:prstGeom prst="rect">
            <a:avLst/>
          </a:prstGeom>
          <a:noFill/>
        </p:spPr>
        <p:txBody>
          <a:bodyPr wrap="square">
            <a:spAutoFit/>
          </a:bodyPr>
          <a:lstStyle/>
          <a:p>
            <a:pPr algn="just"/>
            <a:r>
              <a:rPr lang="en-US" b="1" dirty="0">
                <a:solidFill>
                  <a:schemeClr val="bg1"/>
                </a:solidFill>
                <a:latin typeface="Times New Roman" panose="02020603050405020304" pitchFamily="18" charset="0"/>
                <a:cs typeface="Times New Roman" panose="02020603050405020304" pitchFamily="18" charset="0"/>
              </a:rPr>
              <a:t>GOAL 05 </a:t>
            </a:r>
            <a:r>
              <a:rPr lang="en-US" dirty="0">
                <a:solidFill>
                  <a:schemeClr val="bg1"/>
                </a:solidFill>
                <a:latin typeface="Times New Roman" panose="02020603050405020304" pitchFamily="18" charset="0"/>
                <a:cs typeface="Times New Roman" panose="02020603050405020304" pitchFamily="18" charset="0"/>
              </a:rPr>
              <a:t>— Innovation &amp; Growth Adopt emerging technologies and continuously expand our solutions to meet evolving market needs.</a:t>
            </a:r>
          </a:p>
        </p:txBody>
      </p:sp>
      <p:sp>
        <p:nvSpPr>
          <p:cNvPr id="23" name="TextBox 22">
            <a:extLst>
              <a:ext uri="{FF2B5EF4-FFF2-40B4-BE49-F238E27FC236}">
                <a16:creationId xmlns:a16="http://schemas.microsoft.com/office/drawing/2014/main" id="{1DCEC0B1-F127-9934-1DA0-A7B93FCA4CC0}"/>
              </a:ext>
            </a:extLst>
          </p:cNvPr>
          <p:cNvSpPr txBox="1"/>
          <p:nvPr/>
        </p:nvSpPr>
        <p:spPr>
          <a:xfrm>
            <a:off x="87878" y="5615050"/>
            <a:ext cx="6096000" cy="923330"/>
          </a:xfrm>
          <a:prstGeom prst="rect">
            <a:avLst/>
          </a:prstGeom>
          <a:noFill/>
        </p:spPr>
        <p:txBody>
          <a:bodyPr wrap="square">
            <a:spAutoFit/>
          </a:bodyPr>
          <a:lstStyle/>
          <a:p>
            <a:pPr algn="just"/>
            <a:r>
              <a:rPr lang="en-US" b="1" dirty="0">
                <a:solidFill>
                  <a:schemeClr val="bg1"/>
                </a:solidFill>
                <a:latin typeface="Times New Roman" panose="02020603050405020304" pitchFamily="18" charset="0"/>
                <a:cs typeface="Times New Roman" panose="02020603050405020304" pitchFamily="18" charset="0"/>
              </a:rPr>
              <a:t>GOAL 06 </a:t>
            </a:r>
            <a:r>
              <a:rPr lang="en-US" dirty="0">
                <a:solidFill>
                  <a:schemeClr val="bg1"/>
                </a:solidFill>
                <a:latin typeface="Times New Roman" panose="02020603050405020304" pitchFamily="18" charset="0"/>
                <a:cs typeface="Times New Roman" panose="02020603050405020304" pitchFamily="18" charset="0"/>
              </a:rPr>
              <a:t>— Sustainable Expansion Build a strong, scalable Ethiopian technology company with the people, systems, and capabilities to serve customers nationwide. </a:t>
            </a:r>
          </a:p>
        </p:txBody>
      </p:sp>
    </p:spTree>
    <p:extLst>
      <p:ext uri="{BB962C8B-B14F-4D97-AF65-F5344CB8AC3E}">
        <p14:creationId xmlns:p14="http://schemas.microsoft.com/office/powerpoint/2010/main" val="903344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B9AFF36-4BB6-2943-5A06-D2F34004C2A1}"/>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9E29BFB5-ECA8-AE3F-36DA-0191D932D7B5}"/>
              </a:ext>
            </a:extLst>
          </p:cNvPr>
          <p:cNvSpPr/>
          <p:nvPr/>
        </p:nvSpPr>
        <p:spPr>
          <a:xfrm>
            <a:off x="6059776" y="30486"/>
            <a:ext cx="6093994" cy="6858003"/>
          </a:xfrm>
          <a:prstGeom prst="rect">
            <a:avLst/>
          </a:prstGeom>
          <a:gradFill flip="none" rotWithShape="1">
            <a:gsLst>
              <a:gs pos="24000">
                <a:schemeClr val="bg1"/>
              </a:gs>
              <a:gs pos="82000">
                <a:schemeClr val="accent4">
                  <a:lumMod val="7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A910123-9A59-A38D-8928-BD4D0EE0E916}"/>
              </a:ext>
            </a:extLst>
          </p:cNvPr>
          <p:cNvSpPr txBox="1"/>
          <p:nvPr/>
        </p:nvSpPr>
        <p:spPr>
          <a:xfrm>
            <a:off x="496302" y="373270"/>
            <a:ext cx="6093994"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rPr>
              <a:t>0</a:t>
            </a:r>
            <a:r>
              <a:rPr lang="en-US" sz="2400" b="1" dirty="0">
                <a:solidFill>
                  <a:srgbClr val="0F9ED5">
                    <a:lumMod val="75000"/>
                  </a:srgbClr>
                </a:solidFill>
                <a:latin typeface="Times New Roman" panose="02020603050405020304" pitchFamily="18" charset="0"/>
                <a:cs typeface="Times New Roman" panose="02020603050405020304" pitchFamily="18" charset="0"/>
              </a:rPr>
              <a:t>8</a:t>
            </a:r>
            <a:endPar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accent4">
                    <a:lumMod val="75000"/>
                  </a:schemeClr>
                </a:solidFill>
                <a:latin typeface="Times New Roman" panose="02020603050405020304" pitchFamily="18" charset="0"/>
                <a:cs typeface="Times New Roman" panose="02020603050405020304" pitchFamily="18" charset="0"/>
              </a:rPr>
              <a:t>OUR CLIENTS</a:t>
            </a:r>
            <a:endPar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4CCBD413-681E-211D-6B33-B4D1A5F6902F}"/>
              </a:ext>
            </a:extLst>
          </p:cNvPr>
          <p:cNvSpPr txBox="1"/>
          <p:nvPr/>
        </p:nvSpPr>
        <p:spPr>
          <a:xfrm>
            <a:off x="460078" y="1649186"/>
            <a:ext cx="5599698" cy="400110"/>
          </a:xfrm>
          <a:prstGeom prst="rect">
            <a:avLst/>
          </a:prstGeom>
          <a:noFill/>
        </p:spPr>
        <p:txBody>
          <a:bodyPr wrap="square">
            <a:spAutoFit/>
          </a:bodyPr>
          <a:lstStyle/>
          <a:p>
            <a:pPr marL="342900" indent="-342900" algn="just">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JIMMA UNIVERSITY </a:t>
            </a:r>
          </a:p>
        </p:txBody>
      </p:sp>
      <p:grpSp>
        <p:nvGrpSpPr>
          <p:cNvPr id="15" name="Group 14">
            <a:extLst>
              <a:ext uri="{FF2B5EF4-FFF2-40B4-BE49-F238E27FC236}">
                <a16:creationId xmlns:a16="http://schemas.microsoft.com/office/drawing/2014/main" id="{8799B3CF-386E-BAD0-1D21-1B789BDFD03B}"/>
              </a:ext>
            </a:extLst>
          </p:cNvPr>
          <p:cNvGrpSpPr/>
          <p:nvPr/>
        </p:nvGrpSpPr>
        <p:grpSpPr>
          <a:xfrm>
            <a:off x="6845000" y="1059161"/>
            <a:ext cx="4933669" cy="4342012"/>
            <a:chOff x="33790" y="1296724"/>
            <a:chExt cx="4933669" cy="4342012"/>
          </a:xfrm>
        </p:grpSpPr>
        <p:pic>
          <p:nvPicPr>
            <p:cNvPr id="16" name="object 50">
              <a:extLst>
                <a:ext uri="{FF2B5EF4-FFF2-40B4-BE49-F238E27FC236}">
                  <a16:creationId xmlns:a16="http://schemas.microsoft.com/office/drawing/2014/main" id="{9E113EDD-5AA4-46DA-850F-F61E12A56AE0}"/>
                </a:ext>
              </a:extLst>
            </p:cNvPr>
            <p:cNvPicPr/>
            <p:nvPr/>
          </p:nvPicPr>
          <p:blipFill>
            <a:blip r:embed="rId2" cstate="print"/>
            <a:stretch>
              <a:fillRect/>
            </a:stretch>
          </p:blipFill>
          <p:spPr>
            <a:xfrm>
              <a:off x="3212213" y="1296724"/>
              <a:ext cx="1755246" cy="1696847"/>
            </a:xfrm>
            <a:prstGeom prst="rect">
              <a:avLst/>
            </a:prstGeom>
          </p:spPr>
        </p:pic>
        <p:grpSp>
          <p:nvGrpSpPr>
            <p:cNvPr id="17" name="object 46">
              <a:extLst>
                <a:ext uri="{FF2B5EF4-FFF2-40B4-BE49-F238E27FC236}">
                  <a16:creationId xmlns:a16="http://schemas.microsoft.com/office/drawing/2014/main" id="{3CB4B854-E2DC-439C-C8B0-E25C8DB37223}"/>
                </a:ext>
              </a:extLst>
            </p:cNvPr>
            <p:cNvGrpSpPr/>
            <p:nvPr/>
          </p:nvGrpSpPr>
          <p:grpSpPr>
            <a:xfrm>
              <a:off x="33790" y="1296724"/>
              <a:ext cx="3094077" cy="2681605"/>
              <a:chOff x="228600" y="1271397"/>
              <a:chExt cx="3808095" cy="2681605"/>
            </a:xfrm>
          </p:grpSpPr>
          <p:pic>
            <p:nvPicPr>
              <p:cNvPr id="21" name="object 47">
                <a:extLst>
                  <a:ext uri="{FF2B5EF4-FFF2-40B4-BE49-F238E27FC236}">
                    <a16:creationId xmlns:a16="http://schemas.microsoft.com/office/drawing/2014/main" id="{1A41BD28-F4AE-410E-0D7A-298CF6ABACB6}"/>
                  </a:ext>
                </a:extLst>
              </p:cNvPr>
              <p:cNvPicPr/>
              <p:nvPr/>
            </p:nvPicPr>
            <p:blipFill>
              <a:blip r:embed="rId3" cstate="print"/>
              <a:stretch>
                <a:fillRect/>
              </a:stretch>
            </p:blipFill>
            <p:spPr>
              <a:xfrm>
                <a:off x="228600" y="1271397"/>
                <a:ext cx="1705737" cy="1700402"/>
              </a:xfrm>
              <a:prstGeom prst="rect">
                <a:avLst/>
              </a:prstGeom>
            </p:spPr>
          </p:pic>
          <p:pic>
            <p:nvPicPr>
              <p:cNvPr id="22" name="object 48">
                <a:extLst>
                  <a:ext uri="{FF2B5EF4-FFF2-40B4-BE49-F238E27FC236}">
                    <a16:creationId xmlns:a16="http://schemas.microsoft.com/office/drawing/2014/main" id="{010BCB3E-FBD3-3C3E-29D9-9BFD28A6CDEC}"/>
                  </a:ext>
                </a:extLst>
              </p:cNvPr>
              <p:cNvPicPr/>
              <p:nvPr/>
            </p:nvPicPr>
            <p:blipFill>
              <a:blip r:embed="rId4" cstate="print"/>
              <a:stretch>
                <a:fillRect/>
              </a:stretch>
            </p:blipFill>
            <p:spPr>
              <a:xfrm>
                <a:off x="2131186" y="1271397"/>
                <a:ext cx="1905000" cy="1700402"/>
              </a:xfrm>
              <a:prstGeom prst="rect">
                <a:avLst/>
              </a:prstGeom>
            </p:spPr>
          </p:pic>
          <p:pic>
            <p:nvPicPr>
              <p:cNvPr id="23" name="object 49">
                <a:extLst>
                  <a:ext uri="{FF2B5EF4-FFF2-40B4-BE49-F238E27FC236}">
                    <a16:creationId xmlns:a16="http://schemas.microsoft.com/office/drawing/2014/main" id="{4B1E512E-6D87-41C0-7EE8-517EAFFB78FD}"/>
                  </a:ext>
                </a:extLst>
              </p:cNvPr>
              <p:cNvPicPr/>
              <p:nvPr/>
            </p:nvPicPr>
            <p:blipFill>
              <a:blip r:embed="rId5" cstate="print"/>
              <a:stretch>
                <a:fillRect/>
              </a:stretch>
            </p:blipFill>
            <p:spPr>
              <a:xfrm>
                <a:off x="228600" y="2971800"/>
                <a:ext cx="3807587" cy="981075"/>
              </a:xfrm>
              <a:prstGeom prst="rect">
                <a:avLst/>
              </a:prstGeom>
            </p:spPr>
          </p:pic>
        </p:grpSp>
        <p:pic>
          <p:nvPicPr>
            <p:cNvPr id="18" name="object 51">
              <a:extLst>
                <a:ext uri="{FF2B5EF4-FFF2-40B4-BE49-F238E27FC236}">
                  <a16:creationId xmlns:a16="http://schemas.microsoft.com/office/drawing/2014/main" id="{B37ACDF4-214C-2644-8599-94CD78A19895}"/>
                </a:ext>
              </a:extLst>
            </p:cNvPr>
            <p:cNvPicPr/>
            <p:nvPr/>
          </p:nvPicPr>
          <p:blipFill>
            <a:blip r:embed="rId6" cstate="print"/>
            <a:stretch>
              <a:fillRect/>
            </a:stretch>
          </p:blipFill>
          <p:spPr>
            <a:xfrm>
              <a:off x="3369897" y="3101214"/>
              <a:ext cx="1439878" cy="1341247"/>
            </a:xfrm>
            <a:prstGeom prst="rect">
              <a:avLst/>
            </a:prstGeom>
          </p:spPr>
        </p:pic>
        <p:pic>
          <p:nvPicPr>
            <p:cNvPr id="19" name="object 52">
              <a:extLst>
                <a:ext uri="{FF2B5EF4-FFF2-40B4-BE49-F238E27FC236}">
                  <a16:creationId xmlns:a16="http://schemas.microsoft.com/office/drawing/2014/main" id="{612AEE12-B90E-8054-22D4-01A1FB8F75AA}"/>
                </a:ext>
              </a:extLst>
            </p:cNvPr>
            <p:cNvPicPr/>
            <p:nvPr/>
          </p:nvPicPr>
          <p:blipFill>
            <a:blip r:embed="rId7" cstate="print"/>
            <a:stretch>
              <a:fillRect/>
            </a:stretch>
          </p:blipFill>
          <p:spPr>
            <a:xfrm>
              <a:off x="185738" y="4114736"/>
              <a:ext cx="1238250" cy="1524000"/>
            </a:xfrm>
            <a:prstGeom prst="rect">
              <a:avLst/>
            </a:prstGeom>
          </p:spPr>
        </p:pic>
      </p:grpSp>
      <p:sp>
        <p:nvSpPr>
          <p:cNvPr id="28" name="TextBox 27">
            <a:extLst>
              <a:ext uri="{FF2B5EF4-FFF2-40B4-BE49-F238E27FC236}">
                <a16:creationId xmlns:a16="http://schemas.microsoft.com/office/drawing/2014/main" id="{9990A1E3-0BF6-F905-6524-CCE3C7D0E565}"/>
              </a:ext>
            </a:extLst>
          </p:cNvPr>
          <p:cNvSpPr txBox="1"/>
          <p:nvPr/>
        </p:nvSpPr>
        <p:spPr>
          <a:xfrm>
            <a:off x="501697" y="2186439"/>
            <a:ext cx="6093994" cy="400110"/>
          </a:xfrm>
          <a:prstGeom prst="rect">
            <a:avLst/>
          </a:prstGeom>
          <a:noFill/>
        </p:spPr>
        <p:txBody>
          <a:bodyPr wrap="square">
            <a:spAutoFit/>
          </a:bodyPr>
          <a:lstStyle/>
          <a:p>
            <a:pPr marL="285750" indent="-285750" algn="just">
              <a:buFont typeface="Wingdings" panose="05000000000000000000" pitchFamily="2" charset="2"/>
              <a:buChar char="Ø"/>
            </a:pPr>
            <a:r>
              <a:rPr lang="en-US" sz="1800" dirty="0">
                <a:solidFill>
                  <a:schemeClr val="bg1"/>
                </a:solidFill>
                <a:latin typeface="Times New Roman" panose="02020603050405020304" pitchFamily="18" charset="0"/>
                <a:cs typeface="Times New Roman" panose="02020603050405020304" pitchFamily="18" charset="0"/>
              </a:rPr>
              <a:t>NIB </a:t>
            </a:r>
            <a:r>
              <a:rPr lang="en-US" sz="2000" dirty="0">
                <a:solidFill>
                  <a:schemeClr val="bg1"/>
                </a:solidFill>
                <a:latin typeface="Times New Roman" panose="02020603050405020304" pitchFamily="18" charset="0"/>
                <a:cs typeface="Times New Roman" panose="02020603050405020304" pitchFamily="18" charset="0"/>
              </a:rPr>
              <a:t>BANK</a:t>
            </a:r>
          </a:p>
        </p:txBody>
      </p:sp>
      <p:sp>
        <p:nvSpPr>
          <p:cNvPr id="30" name="TextBox 29">
            <a:extLst>
              <a:ext uri="{FF2B5EF4-FFF2-40B4-BE49-F238E27FC236}">
                <a16:creationId xmlns:a16="http://schemas.microsoft.com/office/drawing/2014/main" id="{5977B226-CB0D-7C17-589F-6F0AC70BC986}"/>
              </a:ext>
            </a:extLst>
          </p:cNvPr>
          <p:cNvSpPr txBox="1"/>
          <p:nvPr/>
        </p:nvSpPr>
        <p:spPr>
          <a:xfrm>
            <a:off x="533002" y="2684605"/>
            <a:ext cx="6093994" cy="400110"/>
          </a:xfrm>
          <a:prstGeom prst="rect">
            <a:avLst/>
          </a:prstGeom>
          <a:noFill/>
        </p:spPr>
        <p:txBody>
          <a:bodyPr wrap="square">
            <a:spAutoFit/>
          </a:bodyPr>
          <a:lstStyle/>
          <a:p>
            <a:pPr marL="285750" indent="-285750" algn="just">
              <a:buFont typeface="Wingdings" panose="05000000000000000000" pitchFamily="2" charset="2"/>
              <a:buChar char="Ø"/>
            </a:pPr>
            <a:r>
              <a:rPr lang="en-US" dirty="0">
                <a:solidFill>
                  <a:schemeClr val="bg1"/>
                </a:solidFill>
                <a:latin typeface="Times New Roman" panose="02020603050405020304" pitchFamily="18" charset="0"/>
                <a:cs typeface="Times New Roman" panose="02020603050405020304" pitchFamily="18" charset="0"/>
              </a:rPr>
              <a:t>AMBO </a:t>
            </a:r>
            <a:r>
              <a:rPr lang="en-US" sz="2000" dirty="0">
                <a:solidFill>
                  <a:schemeClr val="bg1"/>
                </a:solidFill>
                <a:latin typeface="Times New Roman" panose="02020603050405020304" pitchFamily="18" charset="0"/>
                <a:cs typeface="Times New Roman" panose="02020603050405020304" pitchFamily="18" charset="0"/>
              </a:rPr>
              <a:t>UNIVERSITY</a:t>
            </a:r>
            <a:r>
              <a:rPr lang="en-US" dirty="0">
                <a:solidFill>
                  <a:schemeClr val="bg1"/>
                </a:solidFill>
                <a:latin typeface="Times New Roman" panose="02020603050405020304" pitchFamily="18" charset="0"/>
                <a:cs typeface="Times New Roman" panose="02020603050405020304" pitchFamily="18" charset="0"/>
              </a:rPr>
              <a:t> </a:t>
            </a:r>
          </a:p>
        </p:txBody>
      </p:sp>
      <p:sp>
        <p:nvSpPr>
          <p:cNvPr id="32" name="TextBox 31">
            <a:extLst>
              <a:ext uri="{FF2B5EF4-FFF2-40B4-BE49-F238E27FC236}">
                <a16:creationId xmlns:a16="http://schemas.microsoft.com/office/drawing/2014/main" id="{F9F42C51-78E4-5909-27C9-6680BB4BC640}"/>
              </a:ext>
            </a:extLst>
          </p:cNvPr>
          <p:cNvSpPr txBox="1"/>
          <p:nvPr/>
        </p:nvSpPr>
        <p:spPr>
          <a:xfrm>
            <a:off x="496302" y="3230167"/>
            <a:ext cx="6093994" cy="400110"/>
          </a:xfrm>
          <a:prstGeom prst="rect">
            <a:avLst/>
          </a:prstGeom>
          <a:noFill/>
        </p:spPr>
        <p:txBody>
          <a:bodyPr wrap="square">
            <a:spAutoFit/>
          </a:bodyPr>
          <a:lstStyle/>
          <a:p>
            <a:pPr marL="285750" indent="-285750" algn="just">
              <a:buFont typeface="Wingdings" panose="05000000000000000000" pitchFamily="2" charset="2"/>
              <a:buChar char="Ø"/>
            </a:pPr>
            <a:r>
              <a:rPr lang="en-US" sz="2000" dirty="0">
                <a:solidFill>
                  <a:schemeClr val="bg1"/>
                </a:solidFill>
              </a:rPr>
              <a:t>DIREDAWA</a:t>
            </a:r>
            <a:r>
              <a:rPr lang="en-US" dirty="0">
                <a:solidFill>
                  <a:schemeClr val="bg1"/>
                </a:solidFill>
              </a:rPr>
              <a:t> UNIVERSITY </a:t>
            </a:r>
            <a:endParaRPr lang="en-US" dirty="0">
              <a:solidFill>
                <a:schemeClr val="bg1"/>
              </a:solidFill>
              <a:latin typeface="Times New Roman" panose="02020603050405020304" pitchFamily="18" charset="0"/>
              <a:cs typeface="Times New Roman" panose="02020603050405020304" pitchFamily="18" charset="0"/>
            </a:endParaRPr>
          </a:p>
        </p:txBody>
      </p:sp>
      <p:sp>
        <p:nvSpPr>
          <p:cNvPr id="36" name="TextBox 35">
            <a:extLst>
              <a:ext uri="{FF2B5EF4-FFF2-40B4-BE49-F238E27FC236}">
                <a16:creationId xmlns:a16="http://schemas.microsoft.com/office/drawing/2014/main" id="{363A5166-8373-8867-DCED-3781D650BBEC}"/>
              </a:ext>
            </a:extLst>
          </p:cNvPr>
          <p:cNvSpPr txBox="1"/>
          <p:nvPr/>
        </p:nvSpPr>
        <p:spPr>
          <a:xfrm>
            <a:off x="460078" y="4306777"/>
            <a:ext cx="6093994" cy="400110"/>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FEDERAL</a:t>
            </a:r>
            <a:r>
              <a:rPr lang="en-US" sz="1800" dirty="0">
                <a:solidFill>
                  <a:schemeClr val="bg1"/>
                </a:solidFill>
                <a:latin typeface="Times New Roman" panose="02020603050405020304" pitchFamily="18" charset="0"/>
                <a:cs typeface="Times New Roman" panose="02020603050405020304" pitchFamily="18" charset="0"/>
              </a:rPr>
              <a:t> HIGH COURT</a:t>
            </a:r>
          </a:p>
        </p:txBody>
      </p:sp>
      <p:sp>
        <p:nvSpPr>
          <p:cNvPr id="38" name="TextBox 37">
            <a:extLst>
              <a:ext uri="{FF2B5EF4-FFF2-40B4-BE49-F238E27FC236}">
                <a16:creationId xmlns:a16="http://schemas.microsoft.com/office/drawing/2014/main" id="{D19C1D4B-BB48-F27D-9083-9747AD2D0B40}"/>
              </a:ext>
            </a:extLst>
          </p:cNvPr>
          <p:cNvSpPr txBox="1"/>
          <p:nvPr/>
        </p:nvSpPr>
        <p:spPr>
          <a:xfrm>
            <a:off x="496302" y="4875882"/>
            <a:ext cx="6093994" cy="400110"/>
          </a:xfrm>
          <a:prstGeom prst="rect">
            <a:avLst/>
          </a:prstGeom>
          <a:noFill/>
        </p:spPr>
        <p:txBody>
          <a:bodyPr wrap="square">
            <a:spAutoFit/>
          </a:bodyPr>
          <a:lstStyle/>
          <a:p>
            <a:pPr marL="285750" indent="-285750" algn="just">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ANIMAL</a:t>
            </a:r>
            <a:r>
              <a:rPr lang="en-US" dirty="0">
                <a:solidFill>
                  <a:schemeClr val="bg1"/>
                </a:solidFill>
                <a:latin typeface="Times New Roman" panose="02020603050405020304" pitchFamily="18" charset="0"/>
                <a:cs typeface="Times New Roman" panose="02020603050405020304" pitchFamily="18" charset="0"/>
              </a:rPr>
              <a:t> SCIENCE INSTITUTE</a:t>
            </a:r>
          </a:p>
        </p:txBody>
      </p:sp>
      <p:sp>
        <p:nvSpPr>
          <p:cNvPr id="40" name="TextBox 39">
            <a:extLst>
              <a:ext uri="{FF2B5EF4-FFF2-40B4-BE49-F238E27FC236}">
                <a16:creationId xmlns:a16="http://schemas.microsoft.com/office/drawing/2014/main" id="{B7577BD8-CF46-6318-CBB4-A644FC6ABC7C}"/>
              </a:ext>
            </a:extLst>
          </p:cNvPr>
          <p:cNvSpPr txBox="1"/>
          <p:nvPr/>
        </p:nvSpPr>
        <p:spPr>
          <a:xfrm>
            <a:off x="533002" y="5397660"/>
            <a:ext cx="6093994" cy="400110"/>
          </a:xfrm>
          <a:prstGeom prst="rect">
            <a:avLst/>
          </a:prstGeom>
          <a:noFill/>
        </p:spPr>
        <p:txBody>
          <a:bodyPr wrap="square">
            <a:spAutoFit/>
          </a:bodyPr>
          <a:lstStyle/>
          <a:p>
            <a:pPr marL="285750" indent="-285750" algn="just">
              <a:buFont typeface="Wingdings" panose="05000000000000000000" pitchFamily="2" charset="2"/>
              <a:buChar char="Ø"/>
            </a:pPr>
            <a:r>
              <a:rPr lang="en-US" dirty="0">
                <a:solidFill>
                  <a:schemeClr val="bg1"/>
                </a:solidFill>
                <a:latin typeface="Times New Roman" panose="02020603050405020304" pitchFamily="18" charset="0"/>
                <a:cs typeface="Times New Roman" panose="02020603050405020304" pitchFamily="18" charset="0"/>
              </a:rPr>
              <a:t>ASOSA </a:t>
            </a:r>
            <a:r>
              <a:rPr lang="en-US" sz="2000" dirty="0">
                <a:solidFill>
                  <a:schemeClr val="bg1"/>
                </a:solidFill>
                <a:latin typeface="Times New Roman" panose="02020603050405020304" pitchFamily="18" charset="0"/>
                <a:cs typeface="Times New Roman" panose="02020603050405020304" pitchFamily="18" charset="0"/>
              </a:rPr>
              <a:t>UNIVERSITY</a:t>
            </a:r>
            <a:endParaRPr lang="en-US" dirty="0">
              <a:solidFill>
                <a:schemeClr val="bg1"/>
              </a:solidFill>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5A9A959A-30C7-B6F6-DC7E-70E1ACE087F0}"/>
              </a:ext>
            </a:extLst>
          </p:cNvPr>
          <p:cNvSpPr txBox="1"/>
          <p:nvPr/>
        </p:nvSpPr>
        <p:spPr>
          <a:xfrm>
            <a:off x="533002" y="5887758"/>
            <a:ext cx="6093994" cy="400110"/>
          </a:xfrm>
          <a:prstGeom prst="rect">
            <a:avLst/>
          </a:prstGeom>
          <a:noFill/>
        </p:spPr>
        <p:txBody>
          <a:bodyPr wrap="square">
            <a:spAutoFit/>
          </a:bodyPr>
          <a:lstStyle/>
          <a:p>
            <a:pPr marL="285750" indent="-285750" algn="just">
              <a:buFont typeface="Wingdings" panose="05000000000000000000" pitchFamily="2" charset="2"/>
              <a:buChar char="Ø"/>
            </a:pPr>
            <a:r>
              <a:rPr lang="en-US" dirty="0">
                <a:solidFill>
                  <a:schemeClr val="bg1"/>
                </a:solidFill>
                <a:latin typeface="Times New Roman" panose="02020603050405020304" pitchFamily="18" charset="0"/>
                <a:cs typeface="Times New Roman" panose="02020603050405020304" pitchFamily="18" charset="0"/>
              </a:rPr>
              <a:t>RAS </a:t>
            </a:r>
            <a:r>
              <a:rPr lang="en-US" sz="2000" dirty="0">
                <a:solidFill>
                  <a:schemeClr val="bg1"/>
                </a:solidFill>
                <a:latin typeface="Times New Roman" panose="02020603050405020304" pitchFamily="18" charset="0"/>
                <a:cs typeface="Times New Roman" panose="02020603050405020304" pitchFamily="18" charset="0"/>
              </a:rPr>
              <a:t>HOTEL</a:t>
            </a:r>
            <a:endParaRPr lang="en-US" dirty="0">
              <a:solidFill>
                <a:schemeClr val="bg1"/>
              </a:solidFill>
              <a:latin typeface="Times New Roman" panose="02020603050405020304" pitchFamily="18" charset="0"/>
              <a:cs typeface="Times New Roman" panose="02020603050405020304" pitchFamily="18" charset="0"/>
            </a:endParaRPr>
          </a:p>
        </p:txBody>
      </p:sp>
      <p:sp>
        <p:nvSpPr>
          <p:cNvPr id="44" name="TextBox 43">
            <a:extLst>
              <a:ext uri="{FF2B5EF4-FFF2-40B4-BE49-F238E27FC236}">
                <a16:creationId xmlns:a16="http://schemas.microsoft.com/office/drawing/2014/main" id="{FE96CC8D-93A2-1199-F6C4-F5630DD08D8B}"/>
              </a:ext>
            </a:extLst>
          </p:cNvPr>
          <p:cNvSpPr txBox="1"/>
          <p:nvPr/>
        </p:nvSpPr>
        <p:spPr>
          <a:xfrm>
            <a:off x="496302" y="3767797"/>
            <a:ext cx="6093994" cy="400110"/>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chemeClr val="bg1"/>
                </a:solidFill>
              </a:rPr>
              <a:t>HARROMAYA</a:t>
            </a:r>
            <a:r>
              <a:rPr lang="en-US" dirty="0">
                <a:solidFill>
                  <a:schemeClr val="bg1"/>
                </a:solidFill>
              </a:rPr>
              <a:t> UNIVERISTY</a:t>
            </a:r>
          </a:p>
        </p:txBody>
      </p:sp>
      <p:pic>
        <p:nvPicPr>
          <p:cNvPr id="2" name="Picture 1">
            <a:extLst>
              <a:ext uri="{FF2B5EF4-FFF2-40B4-BE49-F238E27FC236}">
                <a16:creationId xmlns:a16="http://schemas.microsoft.com/office/drawing/2014/main" id="{E80FF93A-3CC6-4028-9A58-D089D852EAC0}"/>
              </a:ext>
            </a:extLst>
          </p:cNvPr>
          <p:cNvPicPr>
            <a:picLocks noChangeAspect="1"/>
          </p:cNvPicPr>
          <p:nvPr/>
        </p:nvPicPr>
        <p:blipFill>
          <a:blip r:embed="rId8"/>
          <a:stretch>
            <a:fillRect/>
          </a:stretch>
        </p:blipFill>
        <p:spPr>
          <a:xfrm>
            <a:off x="8449398" y="3948133"/>
            <a:ext cx="1517508" cy="1517508"/>
          </a:xfrm>
          <a:prstGeom prst="rect">
            <a:avLst/>
          </a:prstGeom>
        </p:spPr>
      </p:pic>
      <p:pic>
        <p:nvPicPr>
          <p:cNvPr id="6" name="Picture 5">
            <a:extLst>
              <a:ext uri="{FF2B5EF4-FFF2-40B4-BE49-F238E27FC236}">
                <a16:creationId xmlns:a16="http://schemas.microsoft.com/office/drawing/2014/main" id="{A41855B5-F273-423E-B2EA-EEC86066971C}"/>
              </a:ext>
            </a:extLst>
          </p:cNvPr>
          <p:cNvPicPr>
            <a:picLocks noChangeAspect="1"/>
          </p:cNvPicPr>
          <p:nvPr/>
        </p:nvPicPr>
        <p:blipFill>
          <a:blip r:embed="rId9"/>
          <a:stretch>
            <a:fillRect/>
          </a:stretch>
        </p:blipFill>
        <p:spPr>
          <a:xfrm>
            <a:off x="10081397" y="4411893"/>
            <a:ext cx="1517508" cy="1517508"/>
          </a:xfrm>
          <a:prstGeom prst="rect">
            <a:avLst/>
          </a:prstGeom>
        </p:spPr>
      </p:pic>
    </p:spTree>
    <p:extLst>
      <p:ext uri="{BB962C8B-B14F-4D97-AF65-F5344CB8AC3E}">
        <p14:creationId xmlns:p14="http://schemas.microsoft.com/office/powerpoint/2010/main" val="3761474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61F38-1D5D-81CE-28BC-80F762177223}"/>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386049DC-5D12-F5E8-51F3-95D6EFD11E41}"/>
              </a:ext>
            </a:extLst>
          </p:cNvPr>
          <p:cNvSpPr/>
          <p:nvPr/>
        </p:nvSpPr>
        <p:spPr>
          <a:xfrm>
            <a:off x="6096000" y="-3"/>
            <a:ext cx="6093994" cy="6858003"/>
          </a:xfrm>
          <a:prstGeom prst="rect">
            <a:avLst/>
          </a:prstGeom>
          <a:gradFill flip="none" rotWithShape="1">
            <a:gsLst>
              <a:gs pos="6000">
                <a:schemeClr val="bg1"/>
              </a:gs>
              <a:gs pos="96000">
                <a:schemeClr val="accent4">
                  <a:lumMod val="75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3203945-590C-F86C-5BBE-8680C35CC495}"/>
              </a:ext>
            </a:extLst>
          </p:cNvPr>
          <p:cNvSpPr txBox="1"/>
          <p:nvPr/>
        </p:nvSpPr>
        <p:spPr>
          <a:xfrm>
            <a:off x="484270" y="425316"/>
            <a:ext cx="6093994"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rPr>
              <a:t>09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accent4">
                    <a:lumMod val="75000"/>
                  </a:schemeClr>
                </a:solidFill>
                <a:latin typeface="Times New Roman" panose="02020603050405020304" pitchFamily="18" charset="0"/>
                <a:cs typeface="Times New Roman" panose="02020603050405020304" pitchFamily="18" charset="0"/>
              </a:rPr>
              <a:t>TECH PARTNERS</a:t>
            </a:r>
            <a:endPar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endParaRPr>
          </a:p>
        </p:txBody>
      </p:sp>
      <p:grpSp>
        <p:nvGrpSpPr>
          <p:cNvPr id="4" name="Group 3">
            <a:extLst>
              <a:ext uri="{FF2B5EF4-FFF2-40B4-BE49-F238E27FC236}">
                <a16:creationId xmlns:a16="http://schemas.microsoft.com/office/drawing/2014/main" id="{B74970C4-9C7B-7FB6-BD8C-0DA3E1ABD1E9}"/>
              </a:ext>
            </a:extLst>
          </p:cNvPr>
          <p:cNvGrpSpPr/>
          <p:nvPr/>
        </p:nvGrpSpPr>
        <p:grpSpPr>
          <a:xfrm>
            <a:off x="6578264" y="902369"/>
            <a:ext cx="5441283" cy="4632157"/>
            <a:chOff x="329437" y="1564411"/>
            <a:chExt cx="4526010" cy="3767176"/>
          </a:xfrm>
        </p:grpSpPr>
        <p:grpSp>
          <p:nvGrpSpPr>
            <p:cNvPr id="5" name="object 49">
              <a:extLst>
                <a:ext uri="{FF2B5EF4-FFF2-40B4-BE49-F238E27FC236}">
                  <a16:creationId xmlns:a16="http://schemas.microsoft.com/office/drawing/2014/main" id="{2DE18D0D-EAF5-29FB-A7AB-3A331BEE78B7}"/>
                </a:ext>
              </a:extLst>
            </p:cNvPr>
            <p:cNvGrpSpPr/>
            <p:nvPr/>
          </p:nvGrpSpPr>
          <p:grpSpPr>
            <a:xfrm>
              <a:off x="359052" y="1564411"/>
              <a:ext cx="4496395" cy="2461260"/>
              <a:chOff x="441909" y="1564411"/>
              <a:chExt cx="5534025" cy="2461260"/>
            </a:xfrm>
          </p:grpSpPr>
          <p:pic>
            <p:nvPicPr>
              <p:cNvPr id="9" name="object 50">
                <a:extLst>
                  <a:ext uri="{FF2B5EF4-FFF2-40B4-BE49-F238E27FC236}">
                    <a16:creationId xmlns:a16="http://schemas.microsoft.com/office/drawing/2014/main" id="{D96C25B6-7790-FBE9-4882-67FC94DAA171}"/>
                  </a:ext>
                </a:extLst>
              </p:cNvPr>
              <p:cNvPicPr/>
              <p:nvPr/>
            </p:nvPicPr>
            <p:blipFill>
              <a:blip r:embed="rId2" cstate="print"/>
              <a:stretch>
                <a:fillRect/>
              </a:stretch>
            </p:blipFill>
            <p:spPr>
              <a:xfrm>
                <a:off x="441909" y="1595018"/>
                <a:ext cx="1249781" cy="1194917"/>
              </a:xfrm>
              <a:prstGeom prst="rect">
                <a:avLst/>
              </a:prstGeom>
            </p:spPr>
          </p:pic>
          <p:pic>
            <p:nvPicPr>
              <p:cNvPr id="10" name="object 51">
                <a:extLst>
                  <a:ext uri="{FF2B5EF4-FFF2-40B4-BE49-F238E27FC236}">
                    <a16:creationId xmlns:a16="http://schemas.microsoft.com/office/drawing/2014/main" id="{DAD59E56-0FC9-0216-2B5B-A3A46398E914}"/>
                  </a:ext>
                </a:extLst>
              </p:cNvPr>
              <p:cNvPicPr/>
              <p:nvPr/>
            </p:nvPicPr>
            <p:blipFill>
              <a:blip r:embed="rId3" cstate="print"/>
              <a:stretch>
                <a:fillRect/>
              </a:stretch>
            </p:blipFill>
            <p:spPr>
              <a:xfrm>
                <a:off x="1715262" y="1564411"/>
                <a:ext cx="1243685" cy="1194917"/>
              </a:xfrm>
              <a:prstGeom prst="rect">
                <a:avLst/>
              </a:prstGeom>
            </p:spPr>
          </p:pic>
          <p:pic>
            <p:nvPicPr>
              <p:cNvPr id="11" name="object 52">
                <a:extLst>
                  <a:ext uri="{FF2B5EF4-FFF2-40B4-BE49-F238E27FC236}">
                    <a16:creationId xmlns:a16="http://schemas.microsoft.com/office/drawing/2014/main" id="{521BAD9F-EECA-21D2-3756-F36A78DE19D4}"/>
                  </a:ext>
                </a:extLst>
              </p:cNvPr>
              <p:cNvPicPr/>
              <p:nvPr/>
            </p:nvPicPr>
            <p:blipFill>
              <a:blip r:embed="rId4" cstate="print"/>
              <a:stretch>
                <a:fillRect/>
              </a:stretch>
            </p:blipFill>
            <p:spPr>
              <a:xfrm>
                <a:off x="2993643" y="1722907"/>
                <a:ext cx="1560703" cy="877925"/>
              </a:xfrm>
              <a:prstGeom prst="rect">
                <a:avLst/>
              </a:prstGeom>
            </p:spPr>
          </p:pic>
          <p:pic>
            <p:nvPicPr>
              <p:cNvPr id="12" name="object 53">
                <a:extLst>
                  <a:ext uri="{FF2B5EF4-FFF2-40B4-BE49-F238E27FC236}">
                    <a16:creationId xmlns:a16="http://schemas.microsoft.com/office/drawing/2014/main" id="{525380B6-3D1D-8131-008C-1EE44F58B6B7}"/>
                  </a:ext>
                </a:extLst>
              </p:cNvPr>
              <p:cNvPicPr/>
              <p:nvPr/>
            </p:nvPicPr>
            <p:blipFill>
              <a:blip r:embed="rId5" cstate="print"/>
              <a:stretch>
                <a:fillRect/>
              </a:stretch>
            </p:blipFill>
            <p:spPr>
              <a:xfrm>
                <a:off x="1749933" y="2799613"/>
                <a:ext cx="1243685" cy="1194917"/>
              </a:xfrm>
              <a:prstGeom prst="rect">
                <a:avLst/>
              </a:prstGeom>
            </p:spPr>
          </p:pic>
          <p:pic>
            <p:nvPicPr>
              <p:cNvPr id="13" name="object 54">
                <a:extLst>
                  <a:ext uri="{FF2B5EF4-FFF2-40B4-BE49-F238E27FC236}">
                    <a16:creationId xmlns:a16="http://schemas.microsoft.com/office/drawing/2014/main" id="{E2FCD020-2860-5A6C-0D24-1EE4D90A42E8}"/>
                  </a:ext>
                </a:extLst>
              </p:cNvPr>
              <p:cNvPicPr/>
              <p:nvPr/>
            </p:nvPicPr>
            <p:blipFill>
              <a:blip r:embed="rId6" cstate="print"/>
              <a:stretch>
                <a:fillRect/>
              </a:stretch>
            </p:blipFill>
            <p:spPr>
              <a:xfrm>
                <a:off x="3066287" y="2830728"/>
                <a:ext cx="2503525" cy="1194917"/>
              </a:xfrm>
              <a:prstGeom prst="rect">
                <a:avLst/>
              </a:prstGeom>
            </p:spPr>
          </p:pic>
          <p:pic>
            <p:nvPicPr>
              <p:cNvPr id="14" name="object 55">
                <a:extLst>
                  <a:ext uri="{FF2B5EF4-FFF2-40B4-BE49-F238E27FC236}">
                    <a16:creationId xmlns:a16="http://schemas.microsoft.com/office/drawing/2014/main" id="{D65CC05F-D267-975E-D9CB-40F9D1845855}"/>
                  </a:ext>
                </a:extLst>
              </p:cNvPr>
              <p:cNvPicPr/>
              <p:nvPr/>
            </p:nvPicPr>
            <p:blipFill>
              <a:blip r:embed="rId7" cstate="print"/>
              <a:stretch>
                <a:fillRect/>
              </a:stretch>
            </p:blipFill>
            <p:spPr>
              <a:xfrm>
                <a:off x="4626990" y="1722907"/>
                <a:ext cx="1348739" cy="877925"/>
              </a:xfrm>
              <a:prstGeom prst="rect">
                <a:avLst/>
              </a:prstGeom>
            </p:spPr>
          </p:pic>
        </p:grpSp>
        <p:pic>
          <p:nvPicPr>
            <p:cNvPr id="6" name="object 56">
              <a:extLst>
                <a:ext uri="{FF2B5EF4-FFF2-40B4-BE49-F238E27FC236}">
                  <a16:creationId xmlns:a16="http://schemas.microsoft.com/office/drawing/2014/main" id="{C84D9ACF-3840-002B-58AB-37627DC2567F}"/>
                </a:ext>
              </a:extLst>
            </p:cNvPr>
            <p:cNvPicPr/>
            <p:nvPr/>
          </p:nvPicPr>
          <p:blipFill>
            <a:blip r:embed="rId8" cstate="print"/>
            <a:stretch>
              <a:fillRect/>
            </a:stretch>
          </p:blipFill>
          <p:spPr>
            <a:xfrm>
              <a:off x="329437" y="4114699"/>
              <a:ext cx="1015447" cy="1194917"/>
            </a:xfrm>
            <a:prstGeom prst="rect">
              <a:avLst/>
            </a:prstGeom>
          </p:spPr>
        </p:pic>
        <p:pic>
          <p:nvPicPr>
            <p:cNvPr id="7" name="object 57">
              <a:extLst>
                <a:ext uri="{FF2B5EF4-FFF2-40B4-BE49-F238E27FC236}">
                  <a16:creationId xmlns:a16="http://schemas.microsoft.com/office/drawing/2014/main" id="{B6191168-EA62-F6F6-73BC-5C6283BF7222}"/>
                </a:ext>
              </a:extLst>
            </p:cNvPr>
            <p:cNvPicPr/>
            <p:nvPr/>
          </p:nvPicPr>
          <p:blipFill>
            <a:blip r:embed="rId9" cstate="print"/>
            <a:stretch>
              <a:fillRect/>
            </a:stretch>
          </p:blipFill>
          <p:spPr>
            <a:xfrm>
              <a:off x="1391793" y="4136670"/>
              <a:ext cx="1010494" cy="1194917"/>
            </a:xfrm>
            <a:prstGeom prst="rect">
              <a:avLst/>
            </a:prstGeom>
          </p:spPr>
        </p:pic>
        <p:pic>
          <p:nvPicPr>
            <p:cNvPr id="8" name="object 58">
              <a:extLst>
                <a:ext uri="{FF2B5EF4-FFF2-40B4-BE49-F238E27FC236}">
                  <a16:creationId xmlns:a16="http://schemas.microsoft.com/office/drawing/2014/main" id="{0775ECBD-D6A7-C66A-784E-DD7C9F02E09C}"/>
                </a:ext>
              </a:extLst>
            </p:cNvPr>
            <p:cNvPicPr/>
            <p:nvPr/>
          </p:nvPicPr>
          <p:blipFill>
            <a:blip r:embed="rId10" cstate="print"/>
            <a:stretch>
              <a:fillRect/>
            </a:stretch>
          </p:blipFill>
          <p:spPr>
            <a:xfrm>
              <a:off x="2521077" y="4185438"/>
              <a:ext cx="951058" cy="1146149"/>
            </a:xfrm>
            <a:prstGeom prst="rect">
              <a:avLst/>
            </a:prstGeom>
          </p:spPr>
        </p:pic>
      </p:grpSp>
      <p:sp>
        <p:nvSpPr>
          <p:cNvPr id="19" name="TextBox 18">
            <a:extLst>
              <a:ext uri="{FF2B5EF4-FFF2-40B4-BE49-F238E27FC236}">
                <a16:creationId xmlns:a16="http://schemas.microsoft.com/office/drawing/2014/main" id="{CF271323-47FC-7A4E-2711-1BC5C483CE64}"/>
              </a:ext>
            </a:extLst>
          </p:cNvPr>
          <p:cNvSpPr txBox="1"/>
          <p:nvPr/>
        </p:nvSpPr>
        <p:spPr>
          <a:xfrm>
            <a:off x="698660" y="1699736"/>
            <a:ext cx="2671010" cy="677108"/>
          </a:xfrm>
          <a:prstGeom prst="rect">
            <a:avLst/>
          </a:prstGeom>
          <a:noFill/>
        </p:spPr>
        <p:txBody>
          <a:bodyPr wrap="square" rtlCol="0">
            <a:spAutoFit/>
          </a:bodyPr>
          <a:lstStyle/>
          <a:p>
            <a:pPr marL="285750" indent="-285750">
              <a:buFont typeface="Wingdings" panose="05000000000000000000" pitchFamily="2" charset="2"/>
              <a:buChar char="Ø"/>
            </a:pPr>
            <a:r>
              <a:rPr lang="en-US" dirty="0">
                <a:solidFill>
                  <a:schemeClr val="bg1"/>
                </a:solidFill>
                <a:latin typeface="Times New Roman" panose="02020603050405020304" pitchFamily="18" charset="0"/>
                <a:cs typeface="Times New Roman" panose="02020603050405020304" pitchFamily="18" charset="0"/>
              </a:rPr>
              <a:t>HIK </a:t>
            </a:r>
            <a:r>
              <a:rPr lang="en-US" sz="2000" dirty="0">
                <a:solidFill>
                  <a:schemeClr val="bg1"/>
                </a:solidFill>
                <a:latin typeface="Times New Roman" panose="02020603050405020304" pitchFamily="18" charset="0"/>
                <a:cs typeface="Times New Roman" panose="02020603050405020304" pitchFamily="18" charset="0"/>
              </a:rPr>
              <a:t>VISION</a:t>
            </a:r>
            <a:endParaRPr lang="en-US" dirty="0">
              <a:solidFill>
                <a:schemeClr val="bg1"/>
              </a:solidFill>
              <a:latin typeface="Times New Roman" panose="02020603050405020304" pitchFamily="18" charset="0"/>
              <a:cs typeface="Times New Roman" panose="02020603050405020304" pitchFamily="18" charset="0"/>
            </a:endParaRPr>
          </a:p>
          <a:p>
            <a:endParaRPr lang="en-US" dirty="0">
              <a:solidFill>
                <a:schemeClr val="bg1"/>
              </a:solidFill>
            </a:endParaRPr>
          </a:p>
        </p:txBody>
      </p:sp>
      <p:sp>
        <p:nvSpPr>
          <p:cNvPr id="21" name="TextBox 20">
            <a:extLst>
              <a:ext uri="{FF2B5EF4-FFF2-40B4-BE49-F238E27FC236}">
                <a16:creationId xmlns:a16="http://schemas.microsoft.com/office/drawing/2014/main" id="{59552FD7-2F68-ABAC-CBB9-E76DAF9CD3E4}"/>
              </a:ext>
            </a:extLst>
          </p:cNvPr>
          <p:cNvSpPr txBox="1"/>
          <p:nvPr/>
        </p:nvSpPr>
        <p:spPr>
          <a:xfrm>
            <a:off x="3237015" y="3495730"/>
            <a:ext cx="6103682" cy="400110"/>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CISCO</a:t>
            </a:r>
            <a:endParaRPr lang="en-US" sz="1800" dirty="0">
              <a:solidFill>
                <a:schemeClr val="bg1"/>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C88F4BC9-BD83-B3F1-CFF3-55C19C2DC7C8}"/>
              </a:ext>
            </a:extLst>
          </p:cNvPr>
          <p:cNvSpPr txBox="1"/>
          <p:nvPr/>
        </p:nvSpPr>
        <p:spPr>
          <a:xfrm>
            <a:off x="3253560" y="2604755"/>
            <a:ext cx="6093994" cy="400110"/>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DAHUA</a:t>
            </a:r>
            <a:endParaRPr lang="en-US" sz="1800" dirty="0">
              <a:solidFill>
                <a:schemeClr val="bg1"/>
              </a:solidFill>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0D2E6F9D-4D76-DAB2-54EE-CBBD2A48EAEF}"/>
              </a:ext>
            </a:extLst>
          </p:cNvPr>
          <p:cNvSpPr txBox="1"/>
          <p:nvPr/>
        </p:nvSpPr>
        <p:spPr>
          <a:xfrm>
            <a:off x="3253560" y="1669416"/>
            <a:ext cx="6093994" cy="400110"/>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WD</a:t>
            </a:r>
            <a:endParaRPr lang="en-US" sz="1800" dirty="0">
              <a:solidFill>
                <a:schemeClr val="bg1"/>
              </a:solidFill>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id="{512E35DD-DC21-FD73-2041-6CDFECBA10F9}"/>
              </a:ext>
            </a:extLst>
          </p:cNvPr>
          <p:cNvSpPr txBox="1"/>
          <p:nvPr/>
        </p:nvSpPr>
        <p:spPr>
          <a:xfrm>
            <a:off x="3241859" y="2137868"/>
            <a:ext cx="6093994" cy="400110"/>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CANOVATE</a:t>
            </a:r>
          </a:p>
        </p:txBody>
      </p:sp>
      <p:sp>
        <p:nvSpPr>
          <p:cNvPr id="29" name="TextBox 28">
            <a:extLst>
              <a:ext uri="{FF2B5EF4-FFF2-40B4-BE49-F238E27FC236}">
                <a16:creationId xmlns:a16="http://schemas.microsoft.com/office/drawing/2014/main" id="{47E6E18C-2B5E-9B40-7B39-3A0A5A0F4969}"/>
              </a:ext>
            </a:extLst>
          </p:cNvPr>
          <p:cNvSpPr txBox="1"/>
          <p:nvPr/>
        </p:nvSpPr>
        <p:spPr>
          <a:xfrm>
            <a:off x="694936" y="3494862"/>
            <a:ext cx="5981101" cy="400110"/>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DELL</a:t>
            </a:r>
            <a:endParaRPr lang="en-US" sz="1800" dirty="0">
              <a:solidFill>
                <a:schemeClr val="bg1"/>
              </a:solidFill>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D0920851-30CC-DBD8-C2D5-4596CCDE82BE}"/>
              </a:ext>
            </a:extLst>
          </p:cNvPr>
          <p:cNvSpPr txBox="1"/>
          <p:nvPr/>
        </p:nvSpPr>
        <p:spPr>
          <a:xfrm>
            <a:off x="702360" y="3058656"/>
            <a:ext cx="6093994" cy="400110"/>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SEAGATE</a:t>
            </a:r>
            <a:endParaRPr lang="en-US" sz="1800" dirty="0">
              <a:solidFill>
                <a:schemeClr val="bg1"/>
              </a:solidFill>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9C4A24E4-2355-8C0A-F7FA-66BE17863244}"/>
              </a:ext>
            </a:extLst>
          </p:cNvPr>
          <p:cNvSpPr txBox="1"/>
          <p:nvPr/>
        </p:nvSpPr>
        <p:spPr>
          <a:xfrm>
            <a:off x="687778" y="2628733"/>
            <a:ext cx="6093994" cy="400110"/>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FORTINET</a:t>
            </a:r>
            <a:endParaRPr lang="en-US" sz="1800" dirty="0">
              <a:solidFill>
                <a:schemeClr val="bg1"/>
              </a:solidFill>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id="{E9B19D49-EBB2-C454-48E3-A10C8FA86B64}"/>
              </a:ext>
            </a:extLst>
          </p:cNvPr>
          <p:cNvSpPr txBox="1"/>
          <p:nvPr/>
        </p:nvSpPr>
        <p:spPr>
          <a:xfrm>
            <a:off x="697394" y="2146108"/>
            <a:ext cx="5981100" cy="400110"/>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HUAWEI</a:t>
            </a:r>
          </a:p>
        </p:txBody>
      </p:sp>
      <p:sp>
        <p:nvSpPr>
          <p:cNvPr id="37" name="TextBox 36">
            <a:extLst>
              <a:ext uri="{FF2B5EF4-FFF2-40B4-BE49-F238E27FC236}">
                <a16:creationId xmlns:a16="http://schemas.microsoft.com/office/drawing/2014/main" id="{86F8269C-AACF-5703-8042-90DFD0B1E787}"/>
              </a:ext>
            </a:extLst>
          </p:cNvPr>
          <p:cNvSpPr txBox="1"/>
          <p:nvPr/>
        </p:nvSpPr>
        <p:spPr>
          <a:xfrm>
            <a:off x="3241859" y="3052323"/>
            <a:ext cx="6093994" cy="400110"/>
          </a:xfrm>
          <a:prstGeom prst="rect">
            <a:avLst/>
          </a:prstGeom>
          <a:noFill/>
        </p:spPr>
        <p:txBody>
          <a:bodyPr wrap="square">
            <a:spAutoFit/>
          </a:bodyPr>
          <a:lstStyle/>
          <a:p>
            <a:pPr marL="285750" indent="-285750">
              <a:buFont typeface="Wingdings" panose="05000000000000000000" pitchFamily="2" charset="2"/>
              <a:buChar char="Ø"/>
            </a:pPr>
            <a:r>
              <a:rPr lang="en-US" sz="2000" dirty="0">
                <a:solidFill>
                  <a:schemeClr val="bg1"/>
                </a:solidFill>
                <a:latin typeface="Times New Roman" panose="02020603050405020304" pitchFamily="18" charset="0"/>
                <a:cs typeface="Times New Roman" panose="02020603050405020304" pitchFamily="18" charset="0"/>
              </a:rPr>
              <a:t>SYNOLOGY</a:t>
            </a:r>
            <a:endParaRPr lang="en-US" sz="1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62324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70BA3333-84F8-43BB-EF13-3770A6D4C3A4}"/>
              </a:ext>
            </a:extLst>
          </p:cNvPr>
          <p:cNvSpPr/>
          <p:nvPr/>
        </p:nvSpPr>
        <p:spPr>
          <a:xfrm rot="5400000">
            <a:off x="4366815" y="3518703"/>
            <a:ext cx="2302418" cy="10897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095A52B1-C95B-3906-F307-F0B7D07D4A10}"/>
              </a:ext>
            </a:extLst>
          </p:cNvPr>
          <p:cNvSpPr/>
          <p:nvPr/>
        </p:nvSpPr>
        <p:spPr>
          <a:xfrm rot="16200000">
            <a:off x="10031928" y="4907719"/>
            <a:ext cx="655320" cy="1143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312E59F-7E31-6B8A-158B-77273C54E601}"/>
              </a:ext>
            </a:extLst>
          </p:cNvPr>
          <p:cNvSpPr/>
          <p:nvPr/>
        </p:nvSpPr>
        <p:spPr>
          <a:xfrm rot="16200000">
            <a:off x="942975" y="5014029"/>
            <a:ext cx="655320" cy="1143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E32B27F-4F85-E37F-1228-F397841C2C7A}"/>
              </a:ext>
            </a:extLst>
          </p:cNvPr>
          <p:cNvSpPr txBox="1"/>
          <p:nvPr/>
        </p:nvSpPr>
        <p:spPr>
          <a:xfrm>
            <a:off x="520365" y="406842"/>
            <a:ext cx="609399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rgbClr val="0F9ED5">
                    <a:lumMod val="75000"/>
                  </a:srgbClr>
                </a:solidFill>
                <a:latin typeface="Times New Roman" panose="02020603050405020304" pitchFamily="18" charset="0"/>
                <a:cs typeface="Times New Roman" panose="02020603050405020304" pitchFamily="18" charset="0"/>
              </a:rPr>
              <a:t>10</a:t>
            </a:r>
            <a:endPar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F1730433-9C57-DBD7-4807-71EDE32E9080}"/>
              </a:ext>
            </a:extLst>
          </p:cNvPr>
          <p:cNvSpPr txBox="1"/>
          <p:nvPr/>
        </p:nvSpPr>
        <p:spPr>
          <a:xfrm>
            <a:off x="436144" y="754360"/>
            <a:ext cx="609399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accent4">
                    <a:lumMod val="75000"/>
                  </a:schemeClr>
                </a:solidFill>
                <a:effectLst/>
                <a:uLnTx/>
                <a:uFillTx/>
                <a:latin typeface="Times New Roman" panose="02020603050405020304" pitchFamily="18" charset="0"/>
                <a:cs typeface="Times New Roman" panose="02020603050405020304" pitchFamily="18" charset="0"/>
              </a:rPr>
              <a:t>DEPARTMENT CHART</a:t>
            </a:r>
          </a:p>
        </p:txBody>
      </p:sp>
      <p:sp>
        <p:nvSpPr>
          <p:cNvPr id="27" name="Rectangle 26">
            <a:extLst>
              <a:ext uri="{FF2B5EF4-FFF2-40B4-BE49-F238E27FC236}">
                <a16:creationId xmlns:a16="http://schemas.microsoft.com/office/drawing/2014/main" id="{4DE232EB-7C77-C994-7C37-C63D66AE1363}"/>
              </a:ext>
            </a:extLst>
          </p:cNvPr>
          <p:cNvSpPr/>
          <p:nvPr/>
        </p:nvSpPr>
        <p:spPr>
          <a:xfrm>
            <a:off x="4297679" y="1662890"/>
            <a:ext cx="2446020" cy="1291590"/>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anose="02020603050405020304" pitchFamily="18" charset="0"/>
                <a:cs typeface="Times New Roman" panose="02020603050405020304" pitchFamily="18" charset="0"/>
              </a:rPr>
              <a:t>ADMINISTRATION</a:t>
            </a:r>
          </a:p>
        </p:txBody>
      </p:sp>
      <p:sp>
        <p:nvSpPr>
          <p:cNvPr id="29" name="Rectangle 28">
            <a:extLst>
              <a:ext uri="{FF2B5EF4-FFF2-40B4-BE49-F238E27FC236}">
                <a16:creationId xmlns:a16="http://schemas.microsoft.com/office/drawing/2014/main" id="{5BD466B9-C4FF-D273-E0A3-A65B50546163}"/>
              </a:ext>
            </a:extLst>
          </p:cNvPr>
          <p:cNvSpPr/>
          <p:nvPr/>
        </p:nvSpPr>
        <p:spPr>
          <a:xfrm>
            <a:off x="190500" y="4964869"/>
            <a:ext cx="2446020" cy="1291590"/>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anose="02020603050405020304" pitchFamily="18" charset="0"/>
                <a:cs typeface="Times New Roman" panose="02020603050405020304" pitchFamily="18" charset="0"/>
              </a:rPr>
              <a:t>OPRATION</a:t>
            </a:r>
          </a:p>
        </p:txBody>
      </p:sp>
      <p:sp>
        <p:nvSpPr>
          <p:cNvPr id="35" name="Rectangle 34">
            <a:extLst>
              <a:ext uri="{FF2B5EF4-FFF2-40B4-BE49-F238E27FC236}">
                <a16:creationId xmlns:a16="http://schemas.microsoft.com/office/drawing/2014/main" id="{DFB520EC-44F4-C9D7-5156-A12797A1FE31}"/>
              </a:ext>
            </a:extLst>
          </p:cNvPr>
          <p:cNvSpPr/>
          <p:nvPr/>
        </p:nvSpPr>
        <p:spPr>
          <a:xfrm rot="16200000">
            <a:off x="7046592" y="4994909"/>
            <a:ext cx="655320" cy="1143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54E6220-62DD-60DE-ABF2-F94817AEB11A}"/>
              </a:ext>
            </a:extLst>
          </p:cNvPr>
          <p:cNvSpPr/>
          <p:nvPr/>
        </p:nvSpPr>
        <p:spPr>
          <a:xfrm rot="10800000">
            <a:off x="4785360" y="3765815"/>
            <a:ext cx="655320" cy="1143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5C8F979-08F2-AE9C-78F6-C3E388D72993}"/>
              </a:ext>
            </a:extLst>
          </p:cNvPr>
          <p:cNvSpPr/>
          <p:nvPr/>
        </p:nvSpPr>
        <p:spPr>
          <a:xfrm>
            <a:off x="2667000" y="3177171"/>
            <a:ext cx="2446020" cy="1291590"/>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anose="02020603050405020304" pitchFamily="18" charset="0"/>
                <a:cs typeface="Times New Roman" panose="02020603050405020304" pitchFamily="18" charset="0"/>
              </a:rPr>
              <a:t>BUSINESS DEVELOPMENT</a:t>
            </a:r>
          </a:p>
        </p:txBody>
      </p:sp>
      <p:sp>
        <p:nvSpPr>
          <p:cNvPr id="30" name="Rectangle 29">
            <a:extLst>
              <a:ext uri="{FF2B5EF4-FFF2-40B4-BE49-F238E27FC236}">
                <a16:creationId xmlns:a16="http://schemas.microsoft.com/office/drawing/2014/main" id="{079B3941-7161-ADA0-D31D-46E8F038B010}"/>
              </a:ext>
            </a:extLst>
          </p:cNvPr>
          <p:cNvSpPr/>
          <p:nvPr/>
        </p:nvSpPr>
        <p:spPr>
          <a:xfrm>
            <a:off x="3187164" y="4964869"/>
            <a:ext cx="2446020" cy="1291590"/>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anose="02020603050405020304" pitchFamily="18" charset="0"/>
                <a:cs typeface="Times New Roman" panose="02020603050405020304" pitchFamily="18" charset="0"/>
              </a:rPr>
              <a:t>DIGITAL MARKETING</a:t>
            </a:r>
          </a:p>
        </p:txBody>
      </p:sp>
      <p:sp>
        <p:nvSpPr>
          <p:cNvPr id="31" name="Rectangle 30">
            <a:extLst>
              <a:ext uri="{FF2B5EF4-FFF2-40B4-BE49-F238E27FC236}">
                <a16:creationId xmlns:a16="http://schemas.microsoft.com/office/drawing/2014/main" id="{3A679BD1-1037-2A9E-4D90-D7C152B6DA50}"/>
              </a:ext>
            </a:extLst>
          </p:cNvPr>
          <p:cNvSpPr/>
          <p:nvPr/>
        </p:nvSpPr>
        <p:spPr>
          <a:xfrm>
            <a:off x="6183829" y="4964869"/>
            <a:ext cx="2446020" cy="1291590"/>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anose="02020603050405020304" pitchFamily="18" charset="0"/>
                <a:cs typeface="Times New Roman" panose="02020603050405020304" pitchFamily="18" charset="0"/>
              </a:rPr>
              <a:t>FINANCE</a:t>
            </a:r>
          </a:p>
        </p:txBody>
      </p:sp>
      <p:sp>
        <p:nvSpPr>
          <p:cNvPr id="34" name="Rectangle 33">
            <a:extLst>
              <a:ext uri="{FF2B5EF4-FFF2-40B4-BE49-F238E27FC236}">
                <a16:creationId xmlns:a16="http://schemas.microsoft.com/office/drawing/2014/main" id="{4A3B1F22-A405-D6A0-A7FD-CA01A6D00E5E}"/>
              </a:ext>
            </a:extLst>
          </p:cNvPr>
          <p:cNvSpPr/>
          <p:nvPr/>
        </p:nvSpPr>
        <p:spPr>
          <a:xfrm rot="10800000">
            <a:off x="1215385" y="4642514"/>
            <a:ext cx="9197343" cy="11430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468A9C3-6152-97E7-387D-1649CE659F1F}"/>
              </a:ext>
            </a:extLst>
          </p:cNvPr>
          <p:cNvSpPr/>
          <p:nvPr/>
        </p:nvSpPr>
        <p:spPr>
          <a:xfrm>
            <a:off x="9113719" y="5008314"/>
            <a:ext cx="2446020" cy="1291590"/>
          </a:xfrm>
          <a:prstGeom prst="rect">
            <a:avLst/>
          </a:prstGeom>
          <a:solidFill>
            <a:schemeClr val="accent4">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anose="02020603050405020304" pitchFamily="18" charset="0"/>
                <a:cs typeface="Times New Roman" panose="02020603050405020304" pitchFamily="18" charset="0"/>
              </a:rPr>
              <a:t>IMPORT</a:t>
            </a:r>
          </a:p>
        </p:txBody>
      </p:sp>
    </p:spTree>
    <p:extLst>
      <p:ext uri="{BB962C8B-B14F-4D97-AF65-F5344CB8AC3E}">
        <p14:creationId xmlns:p14="http://schemas.microsoft.com/office/powerpoint/2010/main" val="2839928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58488-C94F-41E9-3A3C-C1A0D97C9923}"/>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14103FE4-DA02-A48B-7C0D-0AF89B8B6908}"/>
              </a:ext>
            </a:extLst>
          </p:cNvPr>
          <p:cNvSpPr/>
          <p:nvPr/>
        </p:nvSpPr>
        <p:spPr>
          <a:xfrm>
            <a:off x="6096000" y="0"/>
            <a:ext cx="6096000" cy="685800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DB63344-67DE-E4FF-28F5-ADFB6B1B5559}"/>
              </a:ext>
            </a:extLst>
          </p:cNvPr>
          <p:cNvPicPr>
            <a:picLocks noChangeAspect="1"/>
          </p:cNvPicPr>
          <p:nvPr/>
        </p:nvPicPr>
        <p:blipFill>
          <a:blip r:embed="rId2"/>
          <a:stretch>
            <a:fillRect/>
          </a:stretch>
        </p:blipFill>
        <p:spPr>
          <a:xfrm>
            <a:off x="9741691" y="2327809"/>
            <a:ext cx="2047946" cy="1366780"/>
          </a:xfrm>
          <a:prstGeom prst="rect">
            <a:avLst/>
          </a:prstGeom>
        </p:spPr>
      </p:pic>
      <p:pic>
        <p:nvPicPr>
          <p:cNvPr id="8" name="Picture 7">
            <a:extLst>
              <a:ext uri="{FF2B5EF4-FFF2-40B4-BE49-F238E27FC236}">
                <a16:creationId xmlns:a16="http://schemas.microsoft.com/office/drawing/2014/main" id="{14E8F4DB-2018-E780-B7A1-EDA628A7A69E}"/>
              </a:ext>
            </a:extLst>
          </p:cNvPr>
          <p:cNvPicPr>
            <a:picLocks noChangeAspect="1"/>
          </p:cNvPicPr>
          <p:nvPr/>
        </p:nvPicPr>
        <p:blipFill>
          <a:blip r:embed="rId3"/>
          <a:stretch>
            <a:fillRect/>
          </a:stretch>
        </p:blipFill>
        <p:spPr>
          <a:xfrm>
            <a:off x="7392086" y="4067131"/>
            <a:ext cx="1927000" cy="1372881"/>
          </a:xfrm>
          <a:prstGeom prst="rect">
            <a:avLst/>
          </a:prstGeom>
        </p:spPr>
      </p:pic>
      <p:pic>
        <p:nvPicPr>
          <p:cNvPr id="9" name="Picture 8">
            <a:extLst>
              <a:ext uri="{FF2B5EF4-FFF2-40B4-BE49-F238E27FC236}">
                <a16:creationId xmlns:a16="http://schemas.microsoft.com/office/drawing/2014/main" id="{072A9709-6798-A36E-6F98-DE0F8DC45FB2}"/>
              </a:ext>
            </a:extLst>
          </p:cNvPr>
          <p:cNvPicPr>
            <a:picLocks noChangeAspect="1"/>
          </p:cNvPicPr>
          <p:nvPr/>
        </p:nvPicPr>
        <p:blipFill>
          <a:blip r:embed="rId4"/>
          <a:stretch>
            <a:fillRect/>
          </a:stretch>
        </p:blipFill>
        <p:spPr>
          <a:xfrm>
            <a:off x="9741691" y="496848"/>
            <a:ext cx="2047946" cy="1464520"/>
          </a:xfrm>
          <a:prstGeom prst="rect">
            <a:avLst/>
          </a:prstGeom>
        </p:spPr>
      </p:pic>
      <p:pic>
        <p:nvPicPr>
          <p:cNvPr id="10" name="Picture 9">
            <a:extLst>
              <a:ext uri="{FF2B5EF4-FFF2-40B4-BE49-F238E27FC236}">
                <a16:creationId xmlns:a16="http://schemas.microsoft.com/office/drawing/2014/main" id="{87509585-413B-BC10-A9F1-B37C1E36AB52}"/>
              </a:ext>
            </a:extLst>
          </p:cNvPr>
          <p:cNvPicPr>
            <a:picLocks noChangeAspect="1"/>
          </p:cNvPicPr>
          <p:nvPr/>
        </p:nvPicPr>
        <p:blipFill>
          <a:blip r:embed="rId5"/>
          <a:stretch>
            <a:fillRect/>
          </a:stretch>
        </p:blipFill>
        <p:spPr>
          <a:xfrm>
            <a:off x="7916779" y="5602922"/>
            <a:ext cx="3249754" cy="1002412"/>
          </a:xfrm>
          <a:prstGeom prst="rect">
            <a:avLst/>
          </a:prstGeom>
        </p:spPr>
      </p:pic>
      <p:pic>
        <p:nvPicPr>
          <p:cNvPr id="11" name="Picture 10">
            <a:extLst>
              <a:ext uri="{FF2B5EF4-FFF2-40B4-BE49-F238E27FC236}">
                <a16:creationId xmlns:a16="http://schemas.microsoft.com/office/drawing/2014/main" id="{0BAFE859-43BB-F3D8-B3B8-993DBB988F55}"/>
              </a:ext>
            </a:extLst>
          </p:cNvPr>
          <p:cNvPicPr>
            <a:picLocks noChangeAspect="1"/>
          </p:cNvPicPr>
          <p:nvPr/>
        </p:nvPicPr>
        <p:blipFill>
          <a:blip r:embed="rId6"/>
          <a:stretch>
            <a:fillRect/>
          </a:stretch>
        </p:blipFill>
        <p:spPr>
          <a:xfrm>
            <a:off x="9741691" y="4061030"/>
            <a:ext cx="2047946" cy="1366780"/>
          </a:xfrm>
          <a:prstGeom prst="rect">
            <a:avLst/>
          </a:prstGeom>
        </p:spPr>
      </p:pic>
      <p:pic>
        <p:nvPicPr>
          <p:cNvPr id="12" name="Picture 11">
            <a:extLst>
              <a:ext uri="{FF2B5EF4-FFF2-40B4-BE49-F238E27FC236}">
                <a16:creationId xmlns:a16="http://schemas.microsoft.com/office/drawing/2014/main" id="{1B9B7A53-30C2-DB66-6E67-AA22189D08D7}"/>
              </a:ext>
            </a:extLst>
          </p:cNvPr>
          <p:cNvPicPr>
            <a:picLocks noChangeAspect="1"/>
          </p:cNvPicPr>
          <p:nvPr/>
        </p:nvPicPr>
        <p:blipFill>
          <a:blip r:embed="rId7"/>
          <a:stretch>
            <a:fillRect/>
          </a:stretch>
        </p:blipFill>
        <p:spPr>
          <a:xfrm>
            <a:off x="7392086" y="496848"/>
            <a:ext cx="1927000" cy="1464520"/>
          </a:xfrm>
          <a:prstGeom prst="rect">
            <a:avLst/>
          </a:prstGeom>
        </p:spPr>
      </p:pic>
      <p:pic>
        <p:nvPicPr>
          <p:cNvPr id="13" name="Picture 12">
            <a:extLst>
              <a:ext uri="{FF2B5EF4-FFF2-40B4-BE49-F238E27FC236}">
                <a16:creationId xmlns:a16="http://schemas.microsoft.com/office/drawing/2014/main" id="{0F17F515-8060-BABF-ACCE-C158CC8E97ED}"/>
              </a:ext>
            </a:extLst>
          </p:cNvPr>
          <p:cNvPicPr>
            <a:picLocks noChangeAspect="1"/>
          </p:cNvPicPr>
          <p:nvPr/>
        </p:nvPicPr>
        <p:blipFill>
          <a:blip r:embed="rId8"/>
          <a:stretch>
            <a:fillRect/>
          </a:stretch>
        </p:blipFill>
        <p:spPr>
          <a:xfrm>
            <a:off x="7392086" y="2327809"/>
            <a:ext cx="1961258" cy="1372881"/>
          </a:xfrm>
          <a:prstGeom prst="rect">
            <a:avLst/>
          </a:prstGeom>
        </p:spPr>
      </p:pic>
      <p:sp>
        <p:nvSpPr>
          <p:cNvPr id="15" name="TextBox 14">
            <a:extLst>
              <a:ext uri="{FF2B5EF4-FFF2-40B4-BE49-F238E27FC236}">
                <a16:creationId xmlns:a16="http://schemas.microsoft.com/office/drawing/2014/main" id="{F23D2A77-9ABE-723C-C407-B2017E880389}"/>
              </a:ext>
            </a:extLst>
          </p:cNvPr>
          <p:cNvSpPr txBox="1"/>
          <p:nvPr/>
        </p:nvSpPr>
        <p:spPr>
          <a:xfrm>
            <a:off x="556460" y="496848"/>
            <a:ext cx="609399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F9ED5">
                    <a:lumMod val="75000"/>
                  </a:srgbClr>
                </a:solidFill>
                <a:effectLst/>
                <a:uLnTx/>
                <a:uFillTx/>
                <a:latin typeface="Times New Roman" panose="02020603050405020304" pitchFamily="18" charset="0"/>
                <a:cs typeface="Times New Roman" panose="02020603050405020304" pitchFamily="18" charset="0"/>
              </a:rPr>
              <a:t>11</a:t>
            </a:r>
          </a:p>
        </p:txBody>
      </p:sp>
      <p:sp>
        <p:nvSpPr>
          <p:cNvPr id="19" name="Ribbon: Tilted Down 18">
            <a:extLst>
              <a:ext uri="{FF2B5EF4-FFF2-40B4-BE49-F238E27FC236}">
                <a16:creationId xmlns:a16="http://schemas.microsoft.com/office/drawing/2014/main" id="{F1876E4B-0DB7-D44D-664B-64E1D33A406B}"/>
              </a:ext>
            </a:extLst>
          </p:cNvPr>
          <p:cNvSpPr/>
          <p:nvPr/>
        </p:nvSpPr>
        <p:spPr>
          <a:xfrm rot="18714838">
            <a:off x="132683" y="2669969"/>
            <a:ext cx="6387095" cy="1447910"/>
          </a:xfrm>
          <a:prstGeom prst="ribbon">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CERTIFICATIONS</a:t>
            </a:r>
          </a:p>
        </p:txBody>
      </p:sp>
    </p:spTree>
    <p:extLst>
      <p:ext uri="{BB962C8B-B14F-4D97-AF65-F5344CB8AC3E}">
        <p14:creationId xmlns:p14="http://schemas.microsoft.com/office/powerpoint/2010/main" val="3574013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6DA976-A7EE-3712-7C94-3CE211C2DBE2}"/>
              </a:ext>
            </a:extLst>
          </p:cNvPr>
          <p:cNvPicPr>
            <a:picLocks noChangeAspect="1"/>
          </p:cNvPicPr>
          <p:nvPr/>
        </p:nvPicPr>
        <p:blipFill>
          <a:blip r:embed="rId2"/>
          <a:stretch>
            <a:fillRect/>
          </a:stretch>
        </p:blipFill>
        <p:spPr>
          <a:xfrm>
            <a:off x="0" y="0"/>
            <a:ext cx="12104370" cy="68115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51838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object 13"/>
          <p:cNvGrpSpPr/>
          <p:nvPr/>
        </p:nvGrpSpPr>
        <p:grpSpPr>
          <a:xfrm>
            <a:off x="3661310" y="2148840"/>
            <a:ext cx="4869379" cy="1280158"/>
            <a:chOff x="462546" y="336550"/>
            <a:chExt cx="2934335" cy="762000"/>
          </a:xfrm>
        </p:grpSpPr>
        <p:pic>
          <p:nvPicPr>
            <p:cNvPr id="14" name="object 14"/>
            <p:cNvPicPr/>
            <p:nvPr/>
          </p:nvPicPr>
          <p:blipFill>
            <a:blip r:embed="rId2" cstate="print"/>
            <a:stretch>
              <a:fillRect/>
            </a:stretch>
          </p:blipFill>
          <p:spPr>
            <a:xfrm>
              <a:off x="694588" y="356586"/>
              <a:ext cx="363756" cy="363773"/>
            </a:xfrm>
            <a:prstGeom prst="rect">
              <a:avLst/>
            </a:prstGeom>
          </p:spPr>
        </p:pic>
        <p:pic>
          <p:nvPicPr>
            <p:cNvPr id="15" name="object 15"/>
            <p:cNvPicPr/>
            <p:nvPr/>
          </p:nvPicPr>
          <p:blipFill>
            <a:blip r:embed="rId3" cstate="print"/>
            <a:stretch>
              <a:fillRect/>
            </a:stretch>
          </p:blipFill>
          <p:spPr>
            <a:xfrm>
              <a:off x="462546" y="336550"/>
              <a:ext cx="2934081" cy="762000"/>
            </a:xfrm>
            <a:prstGeom prst="rect">
              <a:avLst/>
            </a:prstGeom>
          </p:spPr>
        </p:pic>
      </p:grpSp>
      <p:sp>
        <p:nvSpPr>
          <p:cNvPr id="112" name="Right Triangle 111"/>
          <p:cNvSpPr/>
          <p:nvPr/>
        </p:nvSpPr>
        <p:spPr>
          <a:xfrm flipH="1" flipV="1">
            <a:off x="7062536" y="0"/>
            <a:ext cx="5129463" cy="6858000"/>
          </a:xfrm>
          <a:prstGeom prst="rtTriangle">
            <a:avLst/>
          </a:prstGeom>
          <a:gradFill>
            <a:gsLst>
              <a:gs pos="19000">
                <a:schemeClr val="accent4">
                  <a:lumMod val="60000"/>
                  <a:lumOff val="40000"/>
                </a:schemeClr>
              </a:gs>
              <a:gs pos="100000">
                <a:schemeClr val="accent4">
                  <a:lumMod val="75000"/>
                  <a:alpha val="96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bject 38"/>
          <p:cNvSpPr/>
          <p:nvPr/>
        </p:nvSpPr>
        <p:spPr>
          <a:xfrm>
            <a:off x="3778245" y="486449"/>
            <a:ext cx="125889" cy="202565"/>
          </a:xfrm>
          <a:custGeom>
            <a:avLst/>
            <a:gdLst/>
            <a:ahLst/>
            <a:cxnLst/>
            <a:rect l="l" t="t" r="r" b="b"/>
            <a:pathLst>
              <a:path w="154939" h="202565">
                <a:moveTo>
                  <a:pt x="5346" y="195491"/>
                </a:moveTo>
                <a:lnTo>
                  <a:pt x="4152" y="194271"/>
                </a:lnTo>
                <a:lnTo>
                  <a:pt x="1193" y="194271"/>
                </a:lnTo>
                <a:lnTo>
                  <a:pt x="0" y="195491"/>
                </a:lnTo>
                <a:lnTo>
                  <a:pt x="0" y="198386"/>
                </a:lnTo>
                <a:lnTo>
                  <a:pt x="1193" y="199618"/>
                </a:lnTo>
                <a:lnTo>
                  <a:pt x="4152" y="199618"/>
                </a:lnTo>
                <a:lnTo>
                  <a:pt x="5346" y="198386"/>
                </a:lnTo>
                <a:lnTo>
                  <a:pt x="5346" y="196938"/>
                </a:lnTo>
                <a:lnTo>
                  <a:pt x="5346" y="195491"/>
                </a:lnTo>
                <a:close/>
              </a:path>
              <a:path w="154939" h="202565">
                <a:moveTo>
                  <a:pt x="5346" y="3670"/>
                </a:moveTo>
                <a:lnTo>
                  <a:pt x="4152" y="2451"/>
                </a:lnTo>
                <a:lnTo>
                  <a:pt x="1193" y="2451"/>
                </a:lnTo>
                <a:lnTo>
                  <a:pt x="0" y="3670"/>
                </a:lnTo>
                <a:lnTo>
                  <a:pt x="0" y="6565"/>
                </a:lnTo>
                <a:lnTo>
                  <a:pt x="1193" y="7797"/>
                </a:lnTo>
                <a:lnTo>
                  <a:pt x="4152" y="7797"/>
                </a:lnTo>
                <a:lnTo>
                  <a:pt x="5346" y="6565"/>
                </a:lnTo>
                <a:lnTo>
                  <a:pt x="5346" y="5118"/>
                </a:lnTo>
                <a:lnTo>
                  <a:pt x="5346" y="3670"/>
                </a:lnTo>
                <a:close/>
              </a:path>
              <a:path w="154939" h="202565">
                <a:moveTo>
                  <a:pt x="154762" y="194157"/>
                </a:moveTo>
                <a:lnTo>
                  <a:pt x="152488" y="191820"/>
                </a:lnTo>
                <a:lnTo>
                  <a:pt x="146875" y="191820"/>
                </a:lnTo>
                <a:lnTo>
                  <a:pt x="144614" y="194157"/>
                </a:lnTo>
                <a:lnTo>
                  <a:pt x="144614" y="199720"/>
                </a:lnTo>
                <a:lnTo>
                  <a:pt x="146875" y="202069"/>
                </a:lnTo>
                <a:lnTo>
                  <a:pt x="152488" y="202069"/>
                </a:lnTo>
                <a:lnTo>
                  <a:pt x="154762" y="199720"/>
                </a:lnTo>
                <a:lnTo>
                  <a:pt x="154762" y="196938"/>
                </a:lnTo>
                <a:lnTo>
                  <a:pt x="154762" y="194157"/>
                </a:lnTo>
                <a:close/>
              </a:path>
              <a:path w="154939" h="202565">
                <a:moveTo>
                  <a:pt x="154762" y="2336"/>
                </a:moveTo>
                <a:lnTo>
                  <a:pt x="152488" y="0"/>
                </a:lnTo>
                <a:lnTo>
                  <a:pt x="146875" y="0"/>
                </a:lnTo>
                <a:lnTo>
                  <a:pt x="144614" y="2336"/>
                </a:lnTo>
                <a:lnTo>
                  <a:pt x="144614" y="7912"/>
                </a:lnTo>
                <a:lnTo>
                  <a:pt x="146875" y="10248"/>
                </a:lnTo>
                <a:lnTo>
                  <a:pt x="152488" y="10248"/>
                </a:lnTo>
                <a:lnTo>
                  <a:pt x="154762" y="7912"/>
                </a:lnTo>
                <a:lnTo>
                  <a:pt x="154762" y="5118"/>
                </a:lnTo>
                <a:lnTo>
                  <a:pt x="154762" y="2336"/>
                </a:lnTo>
                <a:close/>
              </a:path>
            </a:pathLst>
          </a:custGeom>
          <a:solidFill>
            <a:srgbClr val="F1F1F1"/>
          </a:solidFill>
        </p:spPr>
        <p:txBody>
          <a:bodyPr wrap="square" lIns="0" tIns="0" rIns="0" bIns="0" rtlCol="0"/>
          <a:lstStyle/>
          <a:p>
            <a:endParaRPr/>
          </a:p>
        </p:txBody>
      </p:sp>
      <p:sp>
        <p:nvSpPr>
          <p:cNvPr id="77" name="object 77"/>
          <p:cNvSpPr/>
          <p:nvPr/>
        </p:nvSpPr>
        <p:spPr>
          <a:xfrm>
            <a:off x="10616619" y="5589587"/>
            <a:ext cx="8771" cy="10795"/>
          </a:xfrm>
          <a:custGeom>
            <a:avLst/>
            <a:gdLst/>
            <a:ahLst/>
            <a:cxnLst/>
            <a:rect l="l" t="t" r="r" b="b"/>
            <a:pathLst>
              <a:path w="10795" h="10795">
                <a:moveTo>
                  <a:pt x="8241" y="0"/>
                </a:moveTo>
                <a:lnTo>
                  <a:pt x="2338" y="0"/>
                </a:lnTo>
                <a:lnTo>
                  <a:pt x="0" y="2339"/>
                </a:lnTo>
                <a:lnTo>
                  <a:pt x="0" y="8354"/>
                </a:lnTo>
                <a:lnTo>
                  <a:pt x="2338" y="10693"/>
                </a:lnTo>
                <a:lnTo>
                  <a:pt x="8241" y="10693"/>
                </a:lnTo>
                <a:lnTo>
                  <a:pt x="10691" y="8354"/>
                </a:lnTo>
                <a:lnTo>
                  <a:pt x="10691" y="5346"/>
                </a:lnTo>
                <a:lnTo>
                  <a:pt x="10691" y="2339"/>
                </a:lnTo>
                <a:lnTo>
                  <a:pt x="8241" y="0"/>
                </a:lnTo>
                <a:close/>
              </a:path>
            </a:pathLst>
          </a:custGeom>
          <a:solidFill>
            <a:srgbClr val="F1F1F1"/>
          </a:solidFill>
        </p:spPr>
        <p:txBody>
          <a:bodyPr wrap="square" lIns="0" tIns="0" rIns="0" bIns="0" rtlCol="0"/>
          <a:lstStyle/>
          <a:p>
            <a:endParaRPr/>
          </a:p>
        </p:txBody>
      </p:sp>
      <p:sp>
        <p:nvSpPr>
          <p:cNvPr id="97" name="object 97"/>
          <p:cNvSpPr/>
          <p:nvPr/>
        </p:nvSpPr>
        <p:spPr>
          <a:xfrm>
            <a:off x="10616619" y="5781406"/>
            <a:ext cx="8771" cy="10795"/>
          </a:xfrm>
          <a:custGeom>
            <a:avLst/>
            <a:gdLst/>
            <a:ahLst/>
            <a:cxnLst/>
            <a:rect l="l" t="t" r="r" b="b"/>
            <a:pathLst>
              <a:path w="10795" h="10795">
                <a:moveTo>
                  <a:pt x="8241" y="0"/>
                </a:moveTo>
                <a:lnTo>
                  <a:pt x="2338" y="0"/>
                </a:lnTo>
                <a:lnTo>
                  <a:pt x="0" y="2339"/>
                </a:lnTo>
                <a:lnTo>
                  <a:pt x="0" y="8354"/>
                </a:lnTo>
                <a:lnTo>
                  <a:pt x="2338" y="10693"/>
                </a:lnTo>
                <a:lnTo>
                  <a:pt x="8241" y="10693"/>
                </a:lnTo>
                <a:lnTo>
                  <a:pt x="10691" y="8354"/>
                </a:lnTo>
                <a:lnTo>
                  <a:pt x="10691" y="5346"/>
                </a:lnTo>
                <a:lnTo>
                  <a:pt x="10691" y="2339"/>
                </a:lnTo>
                <a:lnTo>
                  <a:pt x="8241" y="0"/>
                </a:lnTo>
                <a:close/>
              </a:path>
            </a:pathLst>
          </a:custGeom>
          <a:solidFill>
            <a:srgbClr val="F1F1F1"/>
          </a:solidFill>
        </p:spPr>
        <p:txBody>
          <a:bodyPr wrap="square" lIns="0" tIns="0" rIns="0" bIns="0" rtlCol="0"/>
          <a:lstStyle/>
          <a:p>
            <a:endParaRPr/>
          </a:p>
        </p:txBody>
      </p:sp>
      <p:sp>
        <p:nvSpPr>
          <p:cNvPr id="107" name="TextBox 106"/>
          <p:cNvSpPr txBox="1"/>
          <p:nvPr/>
        </p:nvSpPr>
        <p:spPr>
          <a:xfrm>
            <a:off x="398816" y="3817006"/>
            <a:ext cx="7578337" cy="2677656"/>
          </a:xfrm>
          <a:prstGeom prst="rect">
            <a:avLst/>
          </a:prstGeom>
          <a:noFill/>
        </p:spPr>
        <p:txBody>
          <a:bodyPr wrap="square" rtlCol="0">
            <a:spAutoFit/>
          </a:bodyPr>
          <a:lstStyle/>
          <a:p>
            <a:r>
              <a:rPr lang="en-US" sz="3600" b="1" dirty="0">
                <a:solidFill>
                  <a:schemeClr val="bg1"/>
                </a:solidFill>
                <a:latin typeface="Times New Roman" panose="02020603050405020304" pitchFamily="18" charset="0"/>
                <a:cs typeface="Times New Roman" panose="02020603050405020304" pitchFamily="18" charset="0"/>
              </a:rPr>
              <a:t>CONTACT US</a:t>
            </a:r>
          </a:p>
          <a:p>
            <a:pPr algn="l"/>
            <a:endParaRPr lang="en-US" sz="1400" b="1" dirty="0">
              <a:solidFill>
                <a:schemeClr val="bg1"/>
              </a:solidFill>
              <a:latin typeface="Times New Roman" panose="02020603050405020304" pitchFamily="18" charset="0"/>
              <a:cs typeface="Times New Roman" panose="02020603050405020304" pitchFamily="18" charset="0"/>
            </a:endParaRPr>
          </a:p>
          <a:p>
            <a:pPr algn="l"/>
            <a:r>
              <a:rPr lang="en-US" b="1" dirty="0">
                <a:solidFill>
                  <a:schemeClr val="bg1"/>
                </a:solidFill>
                <a:latin typeface="Times New Roman" panose="02020603050405020304" pitchFamily="18" charset="0"/>
                <a:cs typeface="Times New Roman" panose="02020603050405020304" pitchFamily="18" charset="0"/>
              </a:rPr>
              <a:t>HAWL TECHNOLOGIES PLC</a:t>
            </a:r>
          </a:p>
          <a:p>
            <a:pPr algn="l"/>
            <a:endParaRPr lang="en-US" sz="1400" dirty="0">
              <a:solidFill>
                <a:schemeClr val="bg1"/>
              </a:solidFill>
              <a:latin typeface="Times New Roman" panose="02020603050405020304" pitchFamily="18" charset="0"/>
              <a:cs typeface="Times New Roman" panose="02020603050405020304" pitchFamily="18" charset="0"/>
            </a:endParaRPr>
          </a:p>
          <a:p>
            <a:pPr algn="l"/>
            <a:r>
              <a:rPr lang="en-US" sz="1400" dirty="0">
                <a:solidFill>
                  <a:schemeClr val="bg1"/>
                </a:solidFill>
                <a:latin typeface="Times New Roman" panose="02020603050405020304" pitchFamily="18" charset="0"/>
                <a:cs typeface="Times New Roman" panose="02020603050405020304" pitchFamily="18" charset="0"/>
              </a:rPr>
              <a:t>📍 Bole </a:t>
            </a:r>
            <a:r>
              <a:rPr lang="en-US" sz="1400" dirty="0" err="1">
                <a:solidFill>
                  <a:schemeClr val="bg1"/>
                </a:solidFill>
                <a:latin typeface="Times New Roman" panose="02020603050405020304" pitchFamily="18" charset="0"/>
                <a:cs typeface="Times New Roman" panose="02020603050405020304" pitchFamily="18" charset="0"/>
              </a:rPr>
              <a:t>Dembel</a:t>
            </a:r>
            <a:r>
              <a:rPr lang="en-US" sz="1400" dirty="0">
                <a:solidFill>
                  <a:schemeClr val="bg1"/>
                </a:solidFill>
                <a:latin typeface="Times New Roman" panose="02020603050405020304" pitchFamily="18" charset="0"/>
                <a:cs typeface="Times New Roman" panose="02020603050405020304" pitchFamily="18" charset="0"/>
              </a:rPr>
              <a:t> 2nd Floor, SFS 017</a:t>
            </a:r>
          </a:p>
          <a:p>
            <a:pPr algn="l"/>
            <a:r>
              <a:rPr lang="en-US" sz="1400" dirty="0">
                <a:solidFill>
                  <a:schemeClr val="bg1"/>
                </a:solidFill>
                <a:latin typeface="Times New Roman" panose="02020603050405020304" pitchFamily="18" charset="0"/>
                <a:cs typeface="Times New Roman" panose="02020603050405020304" pitchFamily="18" charset="0"/>
              </a:rPr>
              <a:t>📞 +251 911 251 790 | ☎ +251 11 558 2204</a:t>
            </a:r>
            <a:br>
              <a:rPr lang="en-US" sz="1400" dirty="0">
                <a:solidFill>
                  <a:schemeClr val="bg1"/>
                </a:solidFill>
                <a:latin typeface="Times New Roman" panose="02020603050405020304" pitchFamily="18" charset="0"/>
                <a:cs typeface="Times New Roman" panose="02020603050405020304" pitchFamily="18" charset="0"/>
              </a:rPr>
            </a:br>
            <a:r>
              <a:rPr lang="en-US" sz="1400" dirty="0">
                <a:solidFill>
                  <a:srgbClr val="00B0F0"/>
                </a:solidFill>
                <a:latin typeface="Times New Roman" panose="02020603050405020304" pitchFamily="18" charset="0"/>
                <a:cs typeface="Times New Roman" panose="02020603050405020304" pitchFamily="18" charset="0"/>
              </a:rPr>
              <a:t>✉ </a:t>
            </a:r>
            <a:r>
              <a:rPr lang="en-US" sz="1400" dirty="0">
                <a:solidFill>
                  <a:schemeClr val="bg2"/>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info@hawltechnologies.com</a:t>
            </a:r>
            <a:br>
              <a:rPr lang="en-US" sz="1400" dirty="0">
                <a:solidFill>
                  <a:schemeClr val="bg2"/>
                </a:solidFill>
                <a:latin typeface="Times New Roman" panose="02020603050405020304" pitchFamily="18" charset="0"/>
                <a:cs typeface="Times New Roman" panose="02020603050405020304" pitchFamily="18" charset="0"/>
              </a:rPr>
            </a:br>
            <a:r>
              <a:rPr lang="en-US" sz="1400" dirty="0">
                <a:solidFill>
                  <a:schemeClr val="bg2"/>
                </a:solidFill>
                <a:latin typeface="Times New Roman" panose="02020603050405020304" pitchFamily="18" charset="0"/>
                <a:cs typeface="Times New Roman" panose="02020603050405020304" pitchFamily="18" charset="0"/>
              </a:rPr>
              <a:t>🌐 </a:t>
            </a:r>
            <a:r>
              <a:rPr lang="en-US" sz="1400" dirty="0">
                <a:solidFill>
                  <a:schemeClr val="bg2"/>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www.hawltechnologies.com</a:t>
            </a:r>
            <a:endParaRPr lang="en-US" sz="1400" dirty="0">
              <a:solidFill>
                <a:schemeClr val="bg2"/>
              </a:solidFill>
              <a:latin typeface="Times New Roman" panose="02020603050405020304" pitchFamily="18" charset="0"/>
              <a:cs typeface="Times New Roman" panose="02020603050405020304" pitchFamily="18" charset="0"/>
            </a:endParaRPr>
          </a:p>
          <a:p>
            <a:pPr algn="l"/>
            <a:endParaRPr lang="en-US" sz="1400" b="1" dirty="0">
              <a:solidFill>
                <a:schemeClr val="bg1"/>
              </a:solidFill>
              <a:latin typeface="Times New Roman" panose="02020603050405020304" pitchFamily="18" charset="0"/>
              <a:cs typeface="Times New Roman" panose="02020603050405020304" pitchFamily="18" charset="0"/>
            </a:endParaRPr>
          </a:p>
          <a:p>
            <a:pPr algn="l"/>
            <a:r>
              <a:rPr lang="en-US" sz="1400" b="1" dirty="0">
                <a:solidFill>
                  <a:schemeClr val="accent4">
                    <a:lumMod val="75000"/>
                  </a:schemeClr>
                </a:solidFill>
                <a:latin typeface="Times New Roman" panose="02020603050405020304" pitchFamily="18" charset="0"/>
                <a:cs typeface="Times New Roman" panose="02020603050405020304" pitchFamily="18" charset="0"/>
              </a:rPr>
              <a:t>Security • ICT • Smart Technology </a:t>
            </a:r>
            <a:r>
              <a:rPr lang="en-US" sz="1600" b="1" dirty="0">
                <a:solidFill>
                  <a:schemeClr val="accent4">
                    <a:lumMod val="75000"/>
                  </a:schemeClr>
                </a:solidFill>
                <a:latin typeface="Times New Roman" panose="02020603050405020304" pitchFamily="18" charset="0"/>
                <a:cs typeface="Times New Roman" panose="02020603050405020304" pitchFamily="18" charset="0"/>
              </a:rPr>
              <a:t>Solutions</a:t>
            </a:r>
            <a:endParaRPr lang="en-US" sz="1600" dirty="0">
              <a:solidFill>
                <a:schemeClr val="accent4">
                  <a:lumMod val="75000"/>
                </a:schemeClr>
              </a:solidFill>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901</TotalTime>
  <Words>869</Words>
  <Application>Microsoft Office PowerPoint</Application>
  <PresentationFormat>Widescreen</PresentationFormat>
  <Paragraphs>138</Paragraphs>
  <Slides>16</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hawl technologies</dc:creator>
  <cp:lastModifiedBy>gech sh</cp:lastModifiedBy>
  <cp:revision>57</cp:revision>
  <dcterms:created xsi:type="dcterms:W3CDTF">2026-08-29T14:40:20Z</dcterms:created>
  <dcterms:modified xsi:type="dcterms:W3CDTF">2026-09-04T08:24:52Z</dcterms:modified>
</cp:coreProperties>
</file>